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5.svg" ContentType="image/svg+xml"/>
  <Override PartName="/ppt/media/image127.svg" ContentType="image/svg+xml"/>
  <Override PartName="/ppt/media/image129.svg" ContentType="image/svg+xml"/>
  <Override PartName="/ppt/media/image13.svg" ContentType="image/svg+xml"/>
  <Override PartName="/ppt/media/image131.svg" ContentType="image/svg+xml"/>
  <Override PartName="/ppt/media/image15.svg" ContentType="image/svg+xml"/>
  <Override PartName="/ppt/media/image17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8.svg" ContentType="image/svg+xml"/>
  <Override PartName="/ppt/media/image88.svg" ContentType="image/svg+xml"/>
  <Override PartName="/ppt/media/image90.svg" ContentType="image/svg+xml"/>
  <Override PartName="/ppt/media/image9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8" r:id="rId4"/>
    <p:sldMasterId id="2147484230" r:id="rId5"/>
    <p:sldMasterId id="2147484183" r:id="rId6"/>
    <p:sldMasterId id="2147484199" r:id="rId7"/>
    <p:sldMasterId id="2147484210" r:id="rId8"/>
    <p:sldMasterId id="2147484098" r:id="rId9"/>
    <p:sldMasterId id="2147484009" r:id="rId10"/>
    <p:sldMasterId id="2147484238" r:id="rId11"/>
  </p:sldMasterIdLst>
  <p:notesMasterIdLst>
    <p:notesMasterId r:id="rId29"/>
  </p:notesMasterIdLst>
  <p:handoutMasterIdLst>
    <p:handoutMasterId r:id="rId30"/>
  </p:handoutMasterIdLst>
  <p:sldIdLst>
    <p:sldId id="1135" r:id="rId12"/>
    <p:sldId id="311" r:id="rId13"/>
    <p:sldId id="312" r:id="rId14"/>
    <p:sldId id="327" r:id="rId15"/>
    <p:sldId id="2147483550" r:id="rId16"/>
    <p:sldId id="2147483548" r:id="rId17"/>
    <p:sldId id="316" r:id="rId18"/>
    <p:sldId id="317" r:id="rId19"/>
    <p:sldId id="318" r:id="rId20"/>
    <p:sldId id="319" r:id="rId21"/>
    <p:sldId id="2147483405" r:id="rId22"/>
    <p:sldId id="2147483549" r:id="rId23"/>
    <p:sldId id="322" r:id="rId24"/>
    <p:sldId id="323" r:id="rId25"/>
    <p:sldId id="2147483551" r:id="rId26"/>
    <p:sldId id="325" r:id="rId27"/>
    <p:sldId id="1137" r:id="rId28"/>
  </p:sldIdLst>
  <p:sldSz cx="12188825" cy="6858000"/>
  <p:notesSz cx="7010400" cy="9296400"/>
  <p:custDataLst>
    <p:tags r:id="rId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60949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12189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8284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24379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3047467" algn="l" defTabSz="1218987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3656960" algn="l" defTabSz="1218987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4266453" algn="l" defTabSz="1218987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4875947" algn="l" defTabSz="1218987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59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  <p15:guide id="4" pos="15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ning, Christine" initials="FC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E6"/>
    <a:srgbClr val="FF33CC"/>
    <a:srgbClr val="666666"/>
    <a:srgbClr val="CCCCCC"/>
    <a:srgbClr val="999999"/>
    <a:srgbClr val="DA0000"/>
    <a:srgbClr val="FFCCFF"/>
    <a:srgbClr val="FF99FF"/>
    <a:srgbClr val="FDF2CC"/>
    <a:srgbClr val="F6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DFF639-154E-52DD-704A-0353D6CCA2C7}" v="6" dt="2023-03-10T16:41:15.570"/>
    <p1510:client id="{E20BFD48-2E67-DA40-AF9C-70D89B721B70}" v="14" dt="2023-03-10T16:49:53.7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91" autoAdjust="0"/>
    <p:restoredTop sz="78539" autoAdjust="0"/>
  </p:normalViewPr>
  <p:slideViewPr>
    <p:cSldViewPr snapToGrid="0">
      <p:cViewPr varScale="1">
        <p:scale>
          <a:sx n="117" d="100"/>
          <a:sy n="117" d="100"/>
        </p:scale>
        <p:origin x="2744" y="176"/>
      </p:cViewPr>
      <p:guideLst>
        <p:guide orient="horz" pos="3360"/>
        <p:guide pos="359"/>
        <p:guide orient="horz" pos="1656"/>
        <p:guide pos="15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822" y="84"/>
      </p:cViewPr>
      <p:guideLst>
        <p:guide orient="horz" pos="2928"/>
        <p:guide pos="2208"/>
      </p:guideLst>
    </p:cSldViewPr>
  </p:notesViewPr>
  <p:gridSpacing cx="457200" cy="457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9" Type="http://schemas.openxmlformats.org/officeDocument/2006/relationships/slideMaster" Target="slideMasters/slideMaster6.xml"/><Relationship Id="rId10" Type="http://schemas.openxmlformats.org/officeDocument/2006/relationships/slideMaster" Target="slideMasters/slideMaster7.xml"/><Relationship Id="rId11" Type="http://schemas.openxmlformats.org/officeDocument/2006/relationships/slideMaster" Target="slideMasters/slideMaster8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30" Type="http://schemas.openxmlformats.org/officeDocument/2006/relationships/handoutMaster" Target="handoutMasters/handoutMaster1.xml"/><Relationship Id="rId31" Type="http://schemas.openxmlformats.org/officeDocument/2006/relationships/tags" Target="tags/tag1.xml"/><Relationship Id="rId32" Type="http://schemas.openxmlformats.org/officeDocument/2006/relationships/commentAuthors" Target="commentAuthors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37" Type="http://schemas.microsoft.com/office/2015/10/relationships/revisionInfo" Target="revisionInfo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4C44A8BC-B777-430C-AD58-9008A4E90E46}" type="datetimeFigureOut">
              <a:rPr lang="en-US"/>
              <a:pPr>
                <a:defRPr/>
              </a:pPr>
              <a:t>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4ABFCB41-3C28-4159-B61F-F8E5AF1A7B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95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97ABE1A-152E-4D2B-BFD4-19B96461C82C}" type="datetimeFigureOut">
              <a:rPr lang="en-US"/>
              <a:pPr>
                <a:defRPr/>
              </a:pPr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311E8DB-6A4C-4C83-82CD-75B2E80577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897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66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043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05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31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41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b="1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435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05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55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80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1E8DB-6A4C-4C83-82CD-75B2E805777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44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429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33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287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91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056982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png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2335" y="0"/>
            <a:ext cx="548497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7" y="1517904"/>
            <a:ext cx="4067767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6840D-5953-45D6-A00B-7F5EB3E4D1DA}"/>
              </a:ext>
            </a:extLst>
          </p:cNvPr>
          <p:cNvSpPr txBox="1"/>
          <p:nvPr/>
        </p:nvSpPr>
        <p:spPr>
          <a:xfrm>
            <a:off x="6692335" y="1087017"/>
            <a:ext cx="5496490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b="0" kern="1200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7.5” h x 6” 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4" y="2894013"/>
            <a:ext cx="4067703" cy="9890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347" y="5175504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FA213-4097-41EC-A6BA-A23FE7291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32" r="-1" b="3144"/>
          <a:stretch/>
        </p:blipFill>
        <p:spPr>
          <a:xfrm>
            <a:off x="5012732" y="2458906"/>
            <a:ext cx="1688088" cy="4399095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C462858A-FCAA-4E18-A708-842561456E2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849798" y="5212080"/>
            <a:ext cx="2841565" cy="16459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8EA5-4D48-4D48-8228-9A10C78FD24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865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06E8-A757-4D7D-BA29-B00E4D670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divider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BC03B-4C9A-4C64-92B4-10A027EE2F2F}"/>
              </a:ext>
            </a:extLst>
          </p:cNvPr>
          <p:cNvSpPr/>
          <p:nvPr userDrawn="1"/>
        </p:nvSpPr>
        <p:spPr>
          <a:xfrm>
            <a:off x="9901443" y="893"/>
            <a:ext cx="2307103" cy="685621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9C5831F1-3A81-49F1-A28E-A83FC662F0C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 flipV="1">
            <a:off x="7594345" y="-1"/>
            <a:ext cx="2318970" cy="1343219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itchFamily="34" charset="-128"/>
            </a:endParaRP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EE23220-23CE-4C57-B25F-29B45A16F08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9889571" y="-2"/>
            <a:ext cx="2318973" cy="1343221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itchFamily="34" charset="-128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3CAAD04-268E-4987-A8D4-4F6D39BC6FCD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129193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1A8F-1784-4881-B45F-FC94A0852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6" y="1344168"/>
            <a:ext cx="8721104" cy="9235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divider slide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02D2C2-B670-4548-98A6-464D571842BA}"/>
              </a:ext>
            </a:extLst>
          </p:cNvPr>
          <p:cNvSpPr/>
          <p:nvPr userDrawn="1"/>
        </p:nvSpPr>
        <p:spPr>
          <a:xfrm>
            <a:off x="10487921" y="0"/>
            <a:ext cx="1697730" cy="68580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0AEBD-6812-4AA1-AFCB-BB7CF467D339}"/>
              </a:ext>
            </a:extLst>
          </p:cNvPr>
          <p:cNvSpPr/>
          <p:nvPr userDrawn="1"/>
        </p:nvSpPr>
        <p:spPr>
          <a:xfrm>
            <a:off x="10487921" y="0"/>
            <a:ext cx="1697730" cy="34499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506B7F3-32B6-4800-9FAF-E17558EDB79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10486662" y="344994"/>
            <a:ext cx="1713036" cy="992242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02C695D-D94C-4079-8824-3C6A27EB2D34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sz="800" dirty="0">
                <a:solidFill>
                  <a:schemeClr val="accent5"/>
                </a:solidFill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855865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5D-Bla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F6B58-4984-4C3A-A106-EA6C4686C9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1640"/>
            <a:ext cx="11274552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3A23E40-3810-2C49-9852-7AB34EF3C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50D3990-1710-77A9-D4D5-9180159B8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540" y="6152669"/>
            <a:ext cx="2150645" cy="5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26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5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936000-FC78-4C5F-9205-2DC965F81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1640"/>
            <a:ext cx="11274552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77984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5D-Black-C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F6B58-4984-4C3A-A106-EA6C4686C9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1640"/>
            <a:ext cx="11274552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B2D71FF-6D90-224D-899B-7FBB947BAC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2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5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7686B-F935-4F84-9AD2-7F9747A8F8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1640"/>
            <a:ext cx="11274552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90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30D-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503719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50371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E6931-D60C-45BF-B727-81EF40C1D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10506456" cy="40507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67FABC9-C7DC-2442-B91A-C79F97C20B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1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30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50371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50371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E6931-D60C-45BF-B727-81EF40C1D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10506456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3pPr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3988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30D-Black-C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503719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50371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E6931-D60C-45BF-B727-81EF40C1D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10506456" cy="40507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25FBE1A-75F5-C740-A1AF-0ECB28D185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5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30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50371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50371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A6439-752F-4EAE-BA36-A9DA45D5B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10502900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378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1363" y="0"/>
            <a:ext cx="5484971" cy="68580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7" y="1517904"/>
            <a:ext cx="4067767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6840D-5953-45D6-A00B-7F5EB3E4D1DA}"/>
              </a:ext>
            </a:extLst>
          </p:cNvPr>
          <p:cNvSpPr txBox="1"/>
          <p:nvPr/>
        </p:nvSpPr>
        <p:spPr>
          <a:xfrm>
            <a:off x="6692335" y="1087017"/>
            <a:ext cx="5496490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b="0" kern="1200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7.5” h x 6” 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4" y="2894013"/>
            <a:ext cx="4067703" cy="9890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347" y="5175504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C462858A-FCAA-4E18-A708-842561456E2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849798" y="5212080"/>
            <a:ext cx="2841565" cy="16459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031F72-9475-4396-AAE5-D1103FE9DD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2" y="562226"/>
            <a:ext cx="1603262" cy="5178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054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Graphics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5120B3-A679-4361-BBE5-B44731CBB86A}"/>
              </a:ext>
            </a:extLst>
          </p:cNvPr>
          <p:cNvSpPr/>
          <p:nvPr userDrawn="1"/>
        </p:nvSpPr>
        <p:spPr>
          <a:xfrm>
            <a:off x="-1" y="-8249"/>
            <a:ext cx="4205145" cy="68653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7" tIns="0" rIns="121867" bIns="0" rtlCol="0" anchor="ctr"/>
          <a:lstStyle/>
          <a:p>
            <a:pPr marL="0" marR="0" lvl="0" indent="0" algn="ctr" defTabSz="914126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4C61FA3-B671-4289-9759-F226A4D71C0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2102571" y="5639234"/>
            <a:ext cx="2102572" cy="1217873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26025" y="1401318"/>
            <a:ext cx="6965913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0" y="457200"/>
            <a:ext cx="3135575" cy="79552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5763B-C6C4-4101-B565-E3A3353174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154" y="457200"/>
            <a:ext cx="6965913" cy="795528"/>
          </a:xfrm>
        </p:spPr>
        <p:txBody>
          <a:bodyPr/>
          <a:lstStyle>
            <a:lvl1pPr marL="0" indent="0">
              <a:buNone/>
              <a:defRPr sz="2799"/>
            </a:lvl1pPr>
          </a:lstStyle>
          <a:p>
            <a:pPr lvl="0"/>
            <a:r>
              <a:rPr lang="en-US" dirty="0"/>
              <a:t>Click to enter headline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DD45756-9F9A-4024-8679-58D406BDF8AF}"/>
              </a:ext>
            </a:extLst>
          </p:cNvPr>
          <p:cNvSpPr txBox="1">
            <a:spLocks/>
          </p:cNvSpPr>
          <p:nvPr userDrawn="1"/>
        </p:nvSpPr>
        <p:spPr>
          <a:xfrm>
            <a:off x="-1580" y="6400918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C78788-8B9F-401C-8E79-E3B3BD4142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5988" y="2304288"/>
            <a:ext cx="6965950" cy="40965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0557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Graph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857483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8574838" cy="3657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05721-C91A-437D-9E47-2408E1F72CAE}"/>
              </a:ext>
            </a:extLst>
          </p:cNvPr>
          <p:cNvSpPr/>
          <p:nvPr userDrawn="1"/>
        </p:nvSpPr>
        <p:spPr>
          <a:xfrm>
            <a:off x="10281372" y="457201"/>
            <a:ext cx="1904279" cy="6400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99E04FAB-E76C-4262-B9A3-5A1C48CC15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10270489" y="456074"/>
            <a:ext cx="1919740" cy="111197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EBE60-5CC1-4AA0-8D1C-B0A0F5DF7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8577072" cy="40507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4A5CE52-7E65-4EA4-B1EE-3861A1DADEB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7916733" y="5507675"/>
            <a:ext cx="2373914" cy="13716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D3A71C-C106-D84B-AA89-9E6F8D8FD15B}"/>
              </a:ext>
            </a:extLst>
          </p:cNvPr>
          <p:cNvSpPr/>
          <p:nvPr userDrawn="1"/>
        </p:nvSpPr>
        <p:spPr>
          <a:xfrm>
            <a:off x="11350487" y="168965"/>
            <a:ext cx="506896" cy="40750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33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Graphics-2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857483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857483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05721-C91A-437D-9E47-2408E1F72CAE}"/>
              </a:ext>
            </a:extLst>
          </p:cNvPr>
          <p:cNvSpPr/>
          <p:nvPr userDrawn="1"/>
        </p:nvSpPr>
        <p:spPr>
          <a:xfrm>
            <a:off x="10281372" y="457201"/>
            <a:ext cx="1904279" cy="6400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A993D291-07E9-4C4D-A516-DFA6210DB7A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7913401" y="5486400"/>
            <a:ext cx="2367971" cy="1371600"/>
          </a:xfrm>
          <a:prstGeom prst="rtTriangle">
            <a:avLst/>
          </a:prstGeom>
          <a:solidFill>
            <a:srgbClr val="CCCCCD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99E04FAB-E76C-4262-B9A3-5A1C48CC15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10269085" y="457200"/>
            <a:ext cx="1919740" cy="111197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EBE60-5CC1-4AA0-8D1C-B0A0F5DF7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8577072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85894D-1E1A-DC4D-AC7C-2A1D33EB2333}"/>
              </a:ext>
            </a:extLst>
          </p:cNvPr>
          <p:cNvSpPr/>
          <p:nvPr userDrawn="1"/>
        </p:nvSpPr>
        <p:spPr>
          <a:xfrm>
            <a:off x="11350487" y="168965"/>
            <a:ext cx="506896" cy="40750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2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FFFFFF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FFFFFF"/>
              </a:solidFill>
              <a:latin typeface="Arial" panose="020B0604020202020204"/>
              <a:ea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9DAAC-A724-45DF-B432-52FDA19FF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2275"/>
            <a:ext cx="11274552" cy="464515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E2C4BB-5EBA-0140-8DC6-9C22F04B7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8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FFFFFF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FFFFFF"/>
              </a:solidFill>
              <a:latin typeface="Arial" panose="020B0604020202020204"/>
              <a:ea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9DAAC-A724-45DF-B432-52FDA19FF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2275"/>
            <a:ext cx="11274552" cy="464515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3982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ANK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FFFFFF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FFFFFF"/>
              </a:solidFill>
              <a:latin typeface="Arial" panose="020B0604020202020204"/>
              <a:ea typeface="+mn-ea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D177040-0B5B-6340-B5B8-D7C31FD0E6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5896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B337F5-C85B-7033-CC12-D0B6EE2BF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6918" y="1089338"/>
            <a:ext cx="8354988" cy="367527"/>
          </a:xfrm>
        </p:spPr>
        <p:txBody>
          <a:bodyPr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FF3E538-9F53-D002-7DE4-5952BCDAD8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6918" y="1456865"/>
            <a:ext cx="8354988" cy="24655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0A064AC-F103-6353-7BBF-9C1BCA6A20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16970" y="1885178"/>
            <a:ext cx="8354884" cy="4050792"/>
          </a:xfrm>
        </p:spPr>
        <p:txBody>
          <a:bodyPr/>
          <a:lstStyle>
            <a:lvl1pPr algn="l"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Zebra Confidential">
            <a:extLst>
              <a:ext uri="{FF2B5EF4-FFF2-40B4-BE49-F238E27FC236}">
                <a16:creationId xmlns:a16="http://schemas.microsoft.com/office/drawing/2014/main" id="{E2CA12AF-3E80-1DDD-D59B-B14A50A58AAF}"/>
              </a:ext>
            </a:extLst>
          </p:cNvPr>
          <p:cNvSpPr txBox="1">
            <a:spLocks/>
          </p:cNvSpPr>
          <p:nvPr userDrawn="1"/>
        </p:nvSpPr>
        <p:spPr>
          <a:xfrm>
            <a:off x="302781" y="553284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defTabSz="914126"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880390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68280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5D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06135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06135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CFF4E-29D2-4081-96CD-0F1A47C96F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5"/>
            <a:ext cx="5302250" cy="430688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7BC684-A3EE-4191-B972-A2D34DC5A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7920" y="1692274"/>
            <a:ext cx="5303520" cy="43068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4pPr marL="1371189" indent="0"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BCE6546-82B3-47FB-BCCC-39725DDEEF36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AA9EB7D-4AAF-1947-8102-C3725AFDF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582" y="190866"/>
            <a:ext cx="514558" cy="8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37672" y="-11046"/>
            <a:ext cx="6764798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picture, then apply overlay if desired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7" y="1517904"/>
            <a:ext cx="4067767" cy="868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4" y="2894013"/>
            <a:ext cx="4067703" cy="9890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347" y="5175504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4811B-1EE5-4176-A599-720E358733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2" y="562226"/>
            <a:ext cx="1603262" cy="51788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1F587-69D3-4CE4-A42B-B5D92C6AB30C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88F56622-45AE-4C61-9DD6-0310F9ADD8B1}"/>
              </a:ext>
            </a:extLst>
          </p:cNvPr>
          <p:cNvSpPr txBox="1"/>
          <p:nvPr userDrawn="1"/>
        </p:nvSpPr>
        <p:spPr>
          <a:xfrm>
            <a:off x="5437672" y="1827619"/>
            <a:ext cx="6764798" cy="86151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99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dirty="0">
                <a:solidFill>
                  <a:schemeClr val="accent6"/>
                </a:solidFill>
                <a:ea typeface="ＭＳ Ｐゴシック"/>
              </a:rPr>
              <a:t>7.5” h x 7.4”w</a:t>
            </a:r>
            <a:endParaRPr lang="en-US" sz="2799" dirty="0">
              <a:solidFill>
                <a:srgbClr val="FF0000"/>
              </a:solidFill>
              <a:ea typeface="ＭＳ Ｐゴシック"/>
            </a:endParaRPr>
          </a:p>
        </p:txBody>
      </p:sp>
      <p:sp>
        <p:nvSpPr>
          <p:cNvPr id="15" name="TextBox 14">
            <a:hlinkClick r:id="" action="ppaction://noaction"/>
            <a:extLst>
              <a:ext uri="{FF2B5EF4-FFF2-40B4-BE49-F238E27FC236}">
                <a16:creationId xmlns:a16="http://schemas.microsoft.com/office/drawing/2014/main" id="{18E61221-6E84-4BC4-9876-85EB8FFFF5B7}"/>
              </a:ext>
            </a:extLst>
          </p:cNvPr>
          <p:cNvSpPr txBox="1"/>
          <p:nvPr userDrawn="1"/>
        </p:nvSpPr>
        <p:spPr>
          <a:xfrm>
            <a:off x="5835315" y="4527801"/>
            <a:ext cx="5883443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FF0000"/>
                </a:solidFill>
                <a:ea typeface="ＭＳ Ｐゴシック"/>
              </a:rPr>
              <a:t>OPTIONAL: apply Overlay 1 after adding image to place angle graphics over your image. Overlay image and instructions for use are at end of this deck</a:t>
            </a:r>
            <a:endParaRPr lang="en-US" sz="2000" dirty="0">
              <a:solidFill>
                <a:srgbClr val="FF0000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182275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5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06135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06135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C270D-AC25-43F5-A58D-73B95D1738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7920" y="1692275"/>
            <a:ext cx="5303520" cy="430688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D5AFF0-5436-4506-9F1C-AB3E2DBA7D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5303838" cy="430682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FE4EDB-F590-4C9D-86FF-252627B03F3D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675B785-1875-324B-9BE8-9DC54BC73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25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5D-Black-C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061359" cy="3657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06135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B255FF7-9BA0-4CFF-8D35-BA0C7BEC51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7920" y="1692275"/>
            <a:ext cx="5303520" cy="430688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61A7F8F-D0B8-422F-9392-AA1C635EA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5303838" cy="430682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4729F99-77F2-4E47-A08B-1F34D39AD499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8CB8322-61AA-BE43-BABB-C5BA1A8489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68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5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06135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06135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B255FF7-9BA0-4CFF-8D35-BA0C7BEC51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7920" y="1692275"/>
            <a:ext cx="5303520" cy="430688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61A7F8F-D0B8-422F-9392-AA1C635EA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5303838" cy="430682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0FD88B6-7471-4D88-AD80-C199493C6D14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B1EEA30-C0FE-A545-BEE0-9806D7831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580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30D-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330029" cy="3657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33002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15AECED-93FB-4C85-97FD-8B5511DC21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0" y="1692275"/>
            <a:ext cx="4937760" cy="430688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11F50AD-83AB-4F36-9502-62DE06E51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4937760" cy="430682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C5784B-0AF7-4DC3-BE24-33E05B00D0E5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842889F-37FE-5142-8A4D-F51B27D80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474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30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33002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33002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15AECED-93FB-4C85-97FD-8B5511DC21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0" y="1692275"/>
            <a:ext cx="4937760" cy="430688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11F50AD-83AB-4F36-9502-62DE06E51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4937760" cy="430682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311BC66-3690-4686-985A-00F429A2B47B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AA9155-3381-854E-9072-3F8BE211AE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03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30D-Black-C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330029" cy="3657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33002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BBFFA9-CA8E-4B09-BFF4-09DF7AB40C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0" y="1692275"/>
            <a:ext cx="4937760" cy="430688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21BC78-03D5-48F3-8604-E931C7B343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4937760" cy="430682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B90E498-A774-4794-B661-FC72764685DC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0F6F951-94DB-104B-9503-354757FB2F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094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30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33002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33002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BBFFA9-CA8E-4B09-BFF4-09DF7AB40C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0" y="1692275"/>
            <a:ext cx="4937760" cy="430688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21BC78-03D5-48F3-8604-E931C7B343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4937760" cy="430682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46D6C3-8F9B-4B3B-9AFD-262E64D650AF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77D56E8-1D8B-3A4D-B07A-1EE945D3BC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23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71616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71616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3D063-A89E-4DB3-B89A-3D92F9D03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1640"/>
            <a:ext cx="5394960" cy="4572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F4A3A90-2A1F-4175-9803-9B943F7FD6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6666" y="1691640"/>
            <a:ext cx="5394960" cy="4572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9DF7CAB-9F26-4B4D-A9F4-F420381E9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928" y="6400799"/>
            <a:ext cx="457200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0A1596D-7D05-4A4B-8B50-2A32E8156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A02B699-9724-4E32-A33D-D1FD774C3738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6318345-D7F9-4047-B6C4-1ED4EDC26C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1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71616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71616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8C45568-D590-4C4D-9115-1208D35B8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1640"/>
            <a:ext cx="5394960" cy="4572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25F491D-E2FE-45FB-9524-7A230AF573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6666" y="1691640"/>
            <a:ext cx="5394960" cy="4572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D9F3DA3-67ED-CC44-A8DF-EA9809F88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2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Product-30D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59DAEB-3E61-4CA6-A59E-2A40A12449B6}"/>
              </a:ext>
            </a:extLst>
          </p:cNvPr>
          <p:cNvSpPr/>
          <p:nvPr userDrawn="1"/>
        </p:nvSpPr>
        <p:spPr>
          <a:xfrm>
            <a:off x="5422265" y="0"/>
            <a:ext cx="676656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887" y="457200"/>
            <a:ext cx="4754356" cy="594472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6EBFC5-062A-47A1-98D2-2F030F007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606040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573E925-FF75-41DF-9245-FA4B62050CB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59579" y="5486400"/>
            <a:ext cx="2367971" cy="13716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309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37672" y="-11046"/>
            <a:ext cx="6764798" cy="68580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r>
              <a:rPr lang="en-US" dirty="0"/>
              <a:t>Click icon to add picture, then apply overlay if desired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7" y="1517904"/>
            <a:ext cx="4067767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4" y="2894013"/>
            <a:ext cx="4067703" cy="9890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347" y="5175504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8" name="TextBox 7">
            <a:hlinkClick r:id="" action="ppaction://noaction"/>
            <a:extLst>
              <a:ext uri="{FF2B5EF4-FFF2-40B4-BE49-F238E27FC236}">
                <a16:creationId xmlns:a16="http://schemas.microsoft.com/office/drawing/2014/main" id="{584F1B0C-DEB0-476A-96C8-9E9AABC64221}"/>
              </a:ext>
            </a:extLst>
          </p:cNvPr>
          <p:cNvSpPr txBox="1"/>
          <p:nvPr/>
        </p:nvSpPr>
        <p:spPr>
          <a:xfrm>
            <a:off x="5424027" y="1828800"/>
            <a:ext cx="6764798" cy="86151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99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dirty="0">
                <a:solidFill>
                  <a:schemeClr val="accent6"/>
                </a:solidFill>
                <a:ea typeface="ＭＳ Ｐゴシック"/>
              </a:rPr>
              <a:t>7.5” h x 7.4”w</a:t>
            </a:r>
            <a:endParaRPr lang="en-US" sz="2799" dirty="0">
              <a:solidFill>
                <a:srgbClr val="FF0000"/>
              </a:solidFill>
              <a:ea typeface="ＭＳ Ｐゴシック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4811B-1EE5-4176-A599-720E358733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2" y="562226"/>
            <a:ext cx="1603262" cy="517886"/>
          </a:xfrm>
          <a:prstGeom prst="rect">
            <a:avLst/>
          </a:prstGeom>
          <a:noFill/>
        </p:spPr>
      </p:pic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022D3181-B0D7-4035-A277-2658C5CD9C80}"/>
              </a:ext>
            </a:extLst>
          </p:cNvPr>
          <p:cNvSpPr txBox="1"/>
          <p:nvPr userDrawn="1"/>
        </p:nvSpPr>
        <p:spPr>
          <a:xfrm>
            <a:off x="5835315" y="4527801"/>
            <a:ext cx="5883443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FF0000"/>
                </a:solidFill>
                <a:ea typeface="ＭＳ Ｐゴシック"/>
              </a:rPr>
              <a:t>OPTIONAL: apply Overlay 1 after adding image to place angle graphics over your image. Overlay image and instructions for use are at end of this deck</a:t>
            </a:r>
            <a:endParaRPr lang="en-US" sz="2000" dirty="0">
              <a:solidFill>
                <a:srgbClr val="FF0000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41243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tent-Image Product-30D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59DAEB-3E61-4CA6-A59E-2A40A12449B6}"/>
              </a:ext>
            </a:extLst>
          </p:cNvPr>
          <p:cNvSpPr/>
          <p:nvPr userDrawn="1"/>
        </p:nvSpPr>
        <p:spPr>
          <a:xfrm>
            <a:off x="5422265" y="0"/>
            <a:ext cx="676656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887" y="457200"/>
            <a:ext cx="4754356" cy="594472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6EBFC5-062A-47A1-98D2-2F030F007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606040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C54047C3-81E3-432F-8277-42D9E56D00E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59579" y="5486400"/>
            <a:ext cx="2367971" cy="13716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340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30D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71214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9F865-C323-4E1F-9E89-FB35E5524111}"/>
              </a:ext>
            </a:extLst>
          </p:cNvPr>
          <p:cNvSpPr txBox="1"/>
          <p:nvPr userDrawn="1"/>
        </p:nvSpPr>
        <p:spPr>
          <a:xfrm>
            <a:off x="5417611" y="2113479"/>
            <a:ext cx="6764798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3A3AD4D7-FC6D-4D62-8B0A-987E74EA3CA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49640" y="5486400"/>
            <a:ext cx="2367971" cy="13716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6EBFC5-062A-47A1-98D2-2F030F007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FF7DA14-6127-4CBF-BC49-CDE8AB5DF08A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3855012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30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64798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9F865-C323-4E1F-9E89-FB35E5524111}"/>
              </a:ext>
            </a:extLst>
          </p:cNvPr>
          <p:cNvSpPr txBox="1"/>
          <p:nvPr userDrawn="1"/>
        </p:nvSpPr>
        <p:spPr>
          <a:xfrm>
            <a:off x="5326195" y="2312313"/>
            <a:ext cx="6856214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3A3AD4D7-FC6D-4D62-8B0A-987E74EA3CA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49640" y="5486400"/>
            <a:ext cx="2367971" cy="13716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AADE2-0CA9-4B9A-8279-B953E8FD3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1913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DF89A4A-CAB1-46F3-BFF5-FAE8242CB1DC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10499732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30D-Black-C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64798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9F865-C323-4E1F-9E89-FB35E5524111}"/>
              </a:ext>
            </a:extLst>
          </p:cNvPr>
          <p:cNvSpPr txBox="1"/>
          <p:nvPr userDrawn="1"/>
        </p:nvSpPr>
        <p:spPr>
          <a:xfrm>
            <a:off x="5326195" y="2312313"/>
            <a:ext cx="6856214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AADE2-0CA9-4B9A-8279-B953E8FD3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1913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spcBef>
                <a:spcPts val="8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800"/>
              </a:spcBef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3F16F3C2-732D-4E96-B59D-49E093B5448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49640" y="5486400"/>
            <a:ext cx="2367971" cy="13716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2103422-3EFA-4215-9C1C-E85F4D3F9895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33961976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30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64798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9F865-C323-4E1F-9E89-FB35E5524111}"/>
              </a:ext>
            </a:extLst>
          </p:cNvPr>
          <p:cNvSpPr txBox="1"/>
          <p:nvPr userDrawn="1"/>
        </p:nvSpPr>
        <p:spPr>
          <a:xfrm>
            <a:off x="5326195" y="2312313"/>
            <a:ext cx="6856214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AADE2-0CA9-4B9A-8279-B953E8FD3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1913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3F16F3C2-732D-4E96-B59D-49E093B5448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49640" y="5486400"/>
            <a:ext cx="2367971" cy="13716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460C9AB-0DF1-4355-B84E-A869A476DB03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7296618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9-5D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1245" y="0"/>
            <a:ext cx="6307717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4936474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936474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9F865-C323-4E1F-9E89-FB35E5524111}"/>
              </a:ext>
            </a:extLst>
          </p:cNvPr>
          <p:cNvSpPr txBox="1"/>
          <p:nvPr userDrawn="1"/>
        </p:nvSpPr>
        <p:spPr>
          <a:xfrm>
            <a:off x="5871245" y="2175153"/>
            <a:ext cx="6307717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6.9”w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812CD-CBAB-4528-A1CA-9F9DFCC1A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937125" cy="301752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2D11C-5B9D-9084-9A32-D7CD4F81B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379" r="1"/>
          <a:stretch/>
        </p:blipFill>
        <p:spPr>
          <a:xfrm>
            <a:off x="-18288" y="5943560"/>
            <a:ext cx="5887356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5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9-5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5254" y="0"/>
            <a:ext cx="6307717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4936474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936474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C126B-3F41-45BA-995D-D0CEA8DC8DDC}"/>
              </a:ext>
            </a:extLst>
          </p:cNvPr>
          <p:cNvSpPr txBox="1"/>
          <p:nvPr userDrawn="1"/>
        </p:nvSpPr>
        <p:spPr>
          <a:xfrm>
            <a:off x="5871245" y="2175153"/>
            <a:ext cx="6307717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6.9”w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F151E9-C4FB-46F4-89E8-FA4221CF2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937125" cy="301752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87857-9E6F-8F52-C2FD-356C0B332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379" r="1"/>
          <a:stretch/>
        </p:blipFill>
        <p:spPr>
          <a:xfrm>
            <a:off x="-18288" y="5943560"/>
            <a:ext cx="5887356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99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9-5D-Black-C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80E09C-59B1-4D29-93CE-A2A15A3539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379" r="1"/>
          <a:stretch/>
        </p:blipFill>
        <p:spPr>
          <a:xfrm>
            <a:off x="-18288" y="5943560"/>
            <a:ext cx="5887356" cy="914479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1245" y="0"/>
            <a:ext cx="6307717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4936474" cy="868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936474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C98AD-9516-47DF-849E-3F8F61DFDB6C}"/>
              </a:ext>
            </a:extLst>
          </p:cNvPr>
          <p:cNvSpPr txBox="1"/>
          <p:nvPr userDrawn="1"/>
        </p:nvSpPr>
        <p:spPr>
          <a:xfrm>
            <a:off x="5871245" y="2175153"/>
            <a:ext cx="6307717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6.9”w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16B11D-7BDE-4AFD-85A4-2FF35DDBC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937125" cy="301752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spcBef>
                <a:spcPts val="8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73654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9-5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80E09C-59B1-4D29-93CE-A2A15A3539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379" r="1"/>
          <a:stretch/>
        </p:blipFill>
        <p:spPr>
          <a:xfrm>
            <a:off x="-18288" y="5943560"/>
            <a:ext cx="5887356" cy="914479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1245" y="0"/>
            <a:ext cx="6307717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4936474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936474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C98AD-9516-47DF-849E-3F8F61DFDB6C}"/>
              </a:ext>
            </a:extLst>
          </p:cNvPr>
          <p:cNvSpPr txBox="1"/>
          <p:nvPr userDrawn="1"/>
        </p:nvSpPr>
        <p:spPr>
          <a:xfrm>
            <a:off x="5871245" y="2175153"/>
            <a:ext cx="6307717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6.9”w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16B11D-7BDE-4AFD-85A4-2FF35DDBC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937125" cy="301752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26313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0-Graphic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2335" y="0"/>
            <a:ext cx="549649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6840D-5953-45D6-A00B-7F5EB3E4D1DA}"/>
              </a:ext>
            </a:extLst>
          </p:cNvPr>
          <p:cNvSpPr txBox="1"/>
          <p:nvPr/>
        </p:nvSpPr>
        <p:spPr>
          <a:xfrm>
            <a:off x="6692335" y="1087017"/>
            <a:ext cx="5496490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b="0" kern="1200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7.5” h x 6” 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FA213-4097-41EC-A6BA-A23FE7291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32" r="-1" b="3144"/>
          <a:stretch/>
        </p:blipFill>
        <p:spPr>
          <a:xfrm>
            <a:off x="5005085" y="2468237"/>
            <a:ext cx="1688088" cy="4399095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C462858A-FCAA-4E18-A708-842561456E2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861516" y="5212080"/>
            <a:ext cx="2841565" cy="16459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128AC8-2021-4911-B9E9-0C1EE8E7A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5366776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3CB86D3-E3A7-45BA-B8CA-E62D0E1C0C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5366776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937245F-97E3-4AA0-8B14-ED0277864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39"/>
            <a:ext cx="3864429" cy="346818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3A7A5DA-38BE-4EBD-9CC4-D729AD1122F0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780389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5" y="1517904"/>
            <a:ext cx="7148746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2" y="2697480"/>
            <a:ext cx="7148746" cy="932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347" y="5175504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8EA5-4D48-4D48-8228-9A10C78FD2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7AD1C1C-A3A9-4D31-8E6C-2418DF14BD78}"/>
              </a:ext>
            </a:extLst>
          </p:cNvPr>
          <p:cNvSpPr txBox="1">
            <a:spLocks/>
          </p:cNvSpPr>
          <p:nvPr userDrawn="1"/>
        </p:nvSpPr>
        <p:spPr>
          <a:xfrm>
            <a:off x="10921623" y="6314298"/>
            <a:ext cx="1054189" cy="36618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 baseline="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44E51-BF79-AF42-BAC5-B771B1D9D8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4779F-B41E-4191-B887-C19504DE9408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AAAFA79D-0CD4-4ED4-841D-71409F0CB99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068058" y="4403761"/>
            <a:ext cx="4237073" cy="245424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FC1639-CF78-4C0D-BF70-E0AD93858952}"/>
              </a:ext>
            </a:extLst>
          </p:cNvPr>
          <p:cNvSpPr/>
          <p:nvPr userDrawn="1"/>
        </p:nvSpPr>
        <p:spPr>
          <a:xfrm>
            <a:off x="9305131" y="0"/>
            <a:ext cx="2880519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1C9D0D1B-1556-45DE-8E62-58DF6823BCE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9293261" y="5189519"/>
            <a:ext cx="2880517" cy="1668482"/>
          </a:xfrm>
          <a:prstGeom prst="rtTriangle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A9089262-F6A2-4435-9664-EDC788B685C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9305130" y="1477258"/>
            <a:ext cx="2880519" cy="1668483"/>
          </a:xfrm>
          <a:prstGeom prst="rtTriangle">
            <a:avLst/>
          </a:prstGeom>
          <a:solidFill>
            <a:srgbClr val="CCCCCC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51C97-1B13-4560-8381-70F9ADDDF195}"/>
              </a:ext>
            </a:extLst>
          </p:cNvPr>
          <p:cNvSpPr/>
          <p:nvPr userDrawn="1"/>
        </p:nvSpPr>
        <p:spPr>
          <a:xfrm>
            <a:off x="9305130" y="1"/>
            <a:ext cx="2880519" cy="1476651"/>
          </a:xfrm>
          <a:prstGeom prst="rect">
            <a:avLst/>
          </a:prstGeom>
          <a:solidFill>
            <a:srgbClr val="CCCCCC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7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0-Graphic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2335" y="0"/>
            <a:ext cx="548497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6840D-5953-45D6-A00B-7F5EB3E4D1DA}"/>
              </a:ext>
            </a:extLst>
          </p:cNvPr>
          <p:cNvSpPr txBox="1"/>
          <p:nvPr/>
        </p:nvSpPr>
        <p:spPr>
          <a:xfrm>
            <a:off x="6692335" y="1087017"/>
            <a:ext cx="5496490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b="0" kern="1200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7.5” h x 6” 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FA213-4097-41EC-A6BA-A23FE7291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32" r="-1" b="3144"/>
          <a:stretch/>
        </p:blipFill>
        <p:spPr>
          <a:xfrm>
            <a:off x="5013382" y="2458906"/>
            <a:ext cx="1688088" cy="4399095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C462858A-FCAA-4E18-A708-842561456E2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861140" y="5212080"/>
            <a:ext cx="2841565" cy="16459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128AC8-2021-4911-B9E9-0C1EE8E7A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5366776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3CB86D3-E3A7-45BA-B8CA-E62D0E1C0C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5366776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937245F-97E3-4AA0-8B14-ED0277864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39"/>
            <a:ext cx="3864429" cy="346818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BE56592-242B-4E8E-B901-EDB871ACA61B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775450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0-Graphic-White-C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2335" y="0"/>
            <a:ext cx="549649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6840D-5953-45D6-A00B-7F5EB3E4D1DA}"/>
              </a:ext>
            </a:extLst>
          </p:cNvPr>
          <p:cNvSpPr txBox="1"/>
          <p:nvPr/>
        </p:nvSpPr>
        <p:spPr>
          <a:xfrm>
            <a:off x="6692335" y="1087017"/>
            <a:ext cx="5496490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b="0" kern="1200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7.5” h x 6” 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FA213-4097-41EC-A6BA-A23FE7291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l="78432" r="-1" b="3144"/>
          <a:stretch/>
        </p:blipFill>
        <p:spPr>
          <a:xfrm>
            <a:off x="5013057" y="2458906"/>
            <a:ext cx="1688088" cy="4399095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C462858A-FCAA-4E18-A708-842561456E2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860815" y="5212080"/>
            <a:ext cx="2841565" cy="16459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128AC8-2021-4911-B9E9-0C1EE8E7A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5366776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3CB86D3-E3A7-45BA-B8CA-E62D0E1C0C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5366776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937245F-97E3-4AA0-8B14-ED0277864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39"/>
            <a:ext cx="3864429" cy="346818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3D2F41B-FDE5-4C58-9A14-E58A02A6E5BA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935879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64798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6EBFC5-062A-47A1-98D2-2F030F007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479925" cy="36576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9E2BA-0AD0-49AC-BC40-BD49BD92EFEC}"/>
              </a:ext>
            </a:extLst>
          </p:cNvPr>
          <p:cNvSpPr txBox="1"/>
          <p:nvPr userDrawn="1"/>
        </p:nvSpPr>
        <p:spPr>
          <a:xfrm>
            <a:off x="5417611" y="2312313"/>
            <a:ext cx="6764798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3B11744-8C65-4AD2-8810-4EA848154818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359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64798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6EBFC5-062A-47A1-98D2-2F030F007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479925" cy="365760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spcBef>
                <a:spcPts val="8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DCB33-8C12-43D1-A33B-319C71CD4ACA}"/>
              </a:ext>
            </a:extLst>
          </p:cNvPr>
          <p:cNvSpPr txBox="1"/>
          <p:nvPr userDrawn="1"/>
        </p:nvSpPr>
        <p:spPr>
          <a:xfrm>
            <a:off x="5417611" y="2312313"/>
            <a:ext cx="6764798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982E8D-C63A-418E-BAEF-13C06A99DA3D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586920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AF30-2556-4ED9-8479-67138DAB9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884857-C0F4-44DA-B05D-4BF14E99F8CD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92D95-0387-488A-9D1A-33EB8A0C0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68" r="60155"/>
          <a:stretch/>
        </p:blipFill>
        <p:spPr>
          <a:xfrm>
            <a:off x="10805722" y="-7005"/>
            <a:ext cx="1393990" cy="13948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BD3E3-F2F1-42CF-8D33-CEC6CB7D4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ZEBRA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81BF-CF24-4516-95AB-94BC586BBD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C29FBE-3774-44C4-AB21-0CC9A614B4CF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11E82-6336-4E41-91A8-CEAB5D68D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77" r="60155"/>
          <a:stretch/>
        </p:blipFill>
        <p:spPr>
          <a:xfrm>
            <a:off x="10805722" y="-7005"/>
            <a:ext cx="1393990" cy="13946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0C018-62E9-4EBD-B23B-59950303BF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ZEBRA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373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884857-C0F4-44DA-B05D-4BF14E99F8CD}"/>
              </a:ext>
            </a:extLst>
          </p:cNvPr>
          <p:cNvSpPr/>
          <p:nvPr userDrawn="1"/>
        </p:nvSpPr>
        <p:spPr>
          <a:xfrm>
            <a:off x="10807922" y="0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92D95-0387-488A-9D1A-33EB8A0C0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68" r="60155"/>
          <a:stretch/>
        </p:blipFill>
        <p:spPr>
          <a:xfrm>
            <a:off x="10805722" y="-7005"/>
            <a:ext cx="1393990" cy="1394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6526C-F98F-430F-83A5-D3D0E19A597C}"/>
              </a:ext>
            </a:extLst>
          </p:cNvPr>
          <p:cNvSpPr txBox="1"/>
          <p:nvPr userDrawn="1"/>
        </p:nvSpPr>
        <p:spPr>
          <a:xfrm>
            <a:off x="1226921" y="1239532"/>
            <a:ext cx="5522958" cy="64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D3634-09C7-44C5-9C9B-55D49FF6AD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6921" y="4749117"/>
            <a:ext cx="2188141" cy="704088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5A6CDA-286F-4BE6-985F-945EBBF1704C}"/>
              </a:ext>
            </a:extLst>
          </p:cNvPr>
          <p:cNvSpPr/>
          <p:nvPr userDrawn="1"/>
        </p:nvSpPr>
        <p:spPr>
          <a:xfrm>
            <a:off x="1226921" y="6203838"/>
            <a:ext cx="8108357" cy="338527"/>
          </a:xfrm>
          <a:prstGeom prst="rect">
            <a:avLst/>
          </a:prstGeom>
        </p:spPr>
        <p:txBody>
          <a:bodyPr wrap="square" lIns="0" tIns="0" rIns="121867" bIns="60933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ZEBRA and the stylized Zebra head are trademarks of Zebra Technologies Corp., registered in many jurisdictions worldwide. All other trademarks are the property of their respective owners. ©2023 Zebra Technologies Corp. and/or its affiliates. All rights reserved.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519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C29FBE-3774-44C4-AB21-0CC9A614B4CF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11E82-6336-4E41-91A8-CEAB5D68D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77" r="60155"/>
          <a:stretch/>
        </p:blipFill>
        <p:spPr>
          <a:xfrm>
            <a:off x="10805722" y="-7005"/>
            <a:ext cx="1393990" cy="1394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52121-F1EA-4FA6-A57D-D963C898C4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20" y="4745736"/>
            <a:ext cx="2179703" cy="70408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78032-9684-4FD5-B793-F284D0B4055A}"/>
              </a:ext>
            </a:extLst>
          </p:cNvPr>
          <p:cNvSpPr txBox="1"/>
          <p:nvPr userDrawn="1"/>
        </p:nvSpPr>
        <p:spPr>
          <a:xfrm>
            <a:off x="1226921" y="1239532"/>
            <a:ext cx="5522958" cy="64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Thank You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ADAB1-2FB5-4111-A571-CEBA54292DF6}"/>
              </a:ext>
            </a:extLst>
          </p:cNvPr>
          <p:cNvSpPr/>
          <p:nvPr userDrawn="1"/>
        </p:nvSpPr>
        <p:spPr>
          <a:xfrm>
            <a:off x="1226921" y="6203838"/>
            <a:ext cx="8108357" cy="338527"/>
          </a:xfrm>
          <a:prstGeom prst="rect">
            <a:avLst/>
          </a:prstGeom>
        </p:spPr>
        <p:txBody>
          <a:bodyPr wrap="square" lIns="0" tIns="0" rIns="121867" bIns="60933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MS PGothic" pitchFamily="34" charset="-128"/>
                <a:cs typeface="+mn-cs"/>
              </a:rPr>
              <a:t>ZEBRA and the stylized Zebra head are trademarks of Zebra Technologies Corp., registered in many jurisdictions worldwide. All other trademarks are the property of their respective owners. ©2023 Zebra Technologies Corp. and/or its affiliates. All rights reserved.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670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umbnail Steps with Jump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45F1DF-937B-4213-9EB7-B4F55E5CDCC5}"/>
              </a:ext>
            </a:extLst>
          </p:cNvPr>
          <p:cNvSpPr txBox="1"/>
          <p:nvPr userDrawn="1"/>
        </p:nvSpPr>
        <p:spPr>
          <a:xfrm>
            <a:off x="0" y="1097280"/>
            <a:ext cx="649605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lIns="457200" r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MS PGothic" pitchFamily="34" charset="-128"/>
                <a:cs typeface="+mn-cs"/>
              </a:rPr>
              <a:t>Ctrl+left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MS PGothic" pitchFamily="34" charset="-128"/>
                <a:cs typeface="+mn-cs"/>
              </a:rPr>
              <a:t> click on any thumbnail on this page to jump to the slide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EE5884-AD23-4A8D-ADEC-7BB06E5444D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57081" y="457200"/>
            <a:ext cx="5763139" cy="359229"/>
          </a:xfrm>
          <a:prstGeom prst="rect">
            <a:avLst/>
          </a:prstGeom>
        </p:spPr>
        <p:txBody>
          <a:bodyPr lIns="0" rIns="0"/>
          <a:lstStyle>
            <a:lvl1pPr>
              <a:defRPr sz="2399"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A2381-5567-4F6C-8472-7D9B37FCEB05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70DA4CA-6956-42D9-B1A3-9869D9D6806B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24234" y="6400800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6202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umbnail Step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EE5884-AD23-4A8D-ADEC-7BB06E5444D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57081" y="457200"/>
            <a:ext cx="5763139" cy="359229"/>
          </a:xfrm>
          <a:prstGeom prst="rect">
            <a:avLst/>
          </a:prstGeom>
        </p:spPr>
        <p:txBody>
          <a:bodyPr lIns="0" rIns="0"/>
          <a:lstStyle>
            <a:lvl1pPr>
              <a:defRPr sz="2399"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A2381-5567-4F6C-8472-7D9B37FCEB05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70DA4CA-6956-42D9-B1A3-9869D9D6806B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24234" y="6400800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341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5" y="1517904"/>
            <a:ext cx="7733809" cy="83210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2" y="2798064"/>
            <a:ext cx="7733809" cy="12252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092" y="5568696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F76E4-BB15-4ADE-AABC-2B313BBC43D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2" y="562226"/>
            <a:ext cx="1603262" cy="517886"/>
          </a:xfrm>
          <a:prstGeom prst="rect">
            <a:avLst/>
          </a:prstGeom>
          <a:noFill/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BF0C7808-B700-4322-BC29-49ED8C337F0E}"/>
              </a:ext>
            </a:extLst>
          </p:cNvPr>
          <p:cNvSpPr/>
          <p:nvPr userDrawn="1"/>
        </p:nvSpPr>
        <p:spPr>
          <a:xfrm flipH="1" flipV="1">
            <a:off x="10281372" y="437167"/>
            <a:ext cx="1904279" cy="3681663"/>
          </a:xfrm>
          <a:custGeom>
            <a:avLst/>
            <a:gdLst>
              <a:gd name="connsiteX0" fmla="*/ 0 w 2286000"/>
              <a:gd name="connsiteY0" fmla="*/ 2454442 h 2454442"/>
              <a:gd name="connsiteX1" fmla="*/ 571500 w 2286000"/>
              <a:gd name="connsiteY1" fmla="*/ 0 h 2454442"/>
              <a:gd name="connsiteX2" fmla="*/ 2286000 w 2286000"/>
              <a:gd name="connsiteY2" fmla="*/ 0 h 2454442"/>
              <a:gd name="connsiteX3" fmla="*/ 1714500 w 2286000"/>
              <a:gd name="connsiteY3" fmla="*/ 2454442 h 2454442"/>
              <a:gd name="connsiteX4" fmla="*/ 0 w 2286000"/>
              <a:gd name="connsiteY4" fmla="*/ 2454442 h 2454442"/>
              <a:gd name="connsiteX0" fmla="*/ 0 w 3579395"/>
              <a:gd name="connsiteY0" fmla="*/ 2454442 h 2454442"/>
              <a:gd name="connsiteX1" fmla="*/ 571500 w 3579395"/>
              <a:gd name="connsiteY1" fmla="*/ 0 h 2454442"/>
              <a:gd name="connsiteX2" fmla="*/ 2286000 w 3579395"/>
              <a:gd name="connsiteY2" fmla="*/ 0 h 2454442"/>
              <a:gd name="connsiteX3" fmla="*/ 3579395 w 3579395"/>
              <a:gd name="connsiteY3" fmla="*/ 1648326 h 2454442"/>
              <a:gd name="connsiteX4" fmla="*/ 0 w 3579395"/>
              <a:gd name="connsiteY4" fmla="*/ 2454442 h 2454442"/>
              <a:gd name="connsiteX0" fmla="*/ 0 w 3579395"/>
              <a:gd name="connsiteY0" fmla="*/ 3200400 h 3200400"/>
              <a:gd name="connsiteX1" fmla="*/ 571500 w 3579395"/>
              <a:gd name="connsiteY1" fmla="*/ 745958 h 3200400"/>
              <a:gd name="connsiteX2" fmla="*/ 3537284 w 3579395"/>
              <a:gd name="connsiteY2" fmla="*/ 0 h 3200400"/>
              <a:gd name="connsiteX3" fmla="*/ 3579395 w 3579395"/>
              <a:gd name="connsiteY3" fmla="*/ 2394284 h 3200400"/>
              <a:gd name="connsiteX4" fmla="*/ 0 w 3579395"/>
              <a:gd name="connsiteY4" fmla="*/ 3200400 h 3200400"/>
              <a:gd name="connsiteX0" fmla="*/ 0 w 3639553"/>
              <a:gd name="connsiteY0" fmla="*/ 3200400 h 3200400"/>
              <a:gd name="connsiteX1" fmla="*/ 571500 w 3639553"/>
              <a:gd name="connsiteY1" fmla="*/ 745958 h 3200400"/>
              <a:gd name="connsiteX2" fmla="*/ 3537284 w 3639553"/>
              <a:gd name="connsiteY2" fmla="*/ 0 h 3200400"/>
              <a:gd name="connsiteX3" fmla="*/ 3639553 w 3639553"/>
              <a:gd name="connsiteY3" fmla="*/ 2406316 h 3200400"/>
              <a:gd name="connsiteX4" fmla="*/ 0 w 3639553"/>
              <a:gd name="connsiteY4" fmla="*/ 3200400 h 3200400"/>
              <a:gd name="connsiteX0" fmla="*/ 0 w 3639553"/>
              <a:gd name="connsiteY0" fmla="*/ 3200400 h 3200400"/>
              <a:gd name="connsiteX1" fmla="*/ 571500 w 3639553"/>
              <a:gd name="connsiteY1" fmla="*/ 745958 h 3200400"/>
              <a:gd name="connsiteX2" fmla="*/ 3609473 w 3639553"/>
              <a:gd name="connsiteY2" fmla="*/ 0 h 3200400"/>
              <a:gd name="connsiteX3" fmla="*/ 3639553 w 3639553"/>
              <a:gd name="connsiteY3" fmla="*/ 2406316 h 3200400"/>
              <a:gd name="connsiteX4" fmla="*/ 0 w 3639553"/>
              <a:gd name="connsiteY4" fmla="*/ 3200400 h 3200400"/>
              <a:gd name="connsiteX0" fmla="*/ 1221206 w 3068053"/>
              <a:gd name="connsiteY0" fmla="*/ 3392905 h 3392905"/>
              <a:gd name="connsiteX1" fmla="*/ 0 w 3068053"/>
              <a:gd name="connsiteY1" fmla="*/ 745958 h 3392905"/>
              <a:gd name="connsiteX2" fmla="*/ 3037973 w 3068053"/>
              <a:gd name="connsiteY2" fmla="*/ 0 h 3392905"/>
              <a:gd name="connsiteX3" fmla="*/ 3068053 w 3068053"/>
              <a:gd name="connsiteY3" fmla="*/ 2406316 h 3392905"/>
              <a:gd name="connsiteX4" fmla="*/ 1221206 w 3068053"/>
              <a:gd name="connsiteY4" fmla="*/ 3392905 h 3392905"/>
              <a:gd name="connsiteX0" fmla="*/ 0 w 1846847"/>
              <a:gd name="connsiteY0" fmla="*/ 3392905 h 3392905"/>
              <a:gd name="connsiteX1" fmla="*/ 6015 w 1846847"/>
              <a:gd name="connsiteY1" fmla="*/ 1130969 h 3392905"/>
              <a:gd name="connsiteX2" fmla="*/ 1816767 w 1846847"/>
              <a:gd name="connsiteY2" fmla="*/ 0 h 3392905"/>
              <a:gd name="connsiteX3" fmla="*/ 1846847 w 1846847"/>
              <a:gd name="connsiteY3" fmla="*/ 2406316 h 3392905"/>
              <a:gd name="connsiteX4" fmla="*/ 0 w 1846847"/>
              <a:gd name="connsiteY4" fmla="*/ 3392905 h 3392905"/>
              <a:gd name="connsiteX0" fmla="*/ 0 w 1846847"/>
              <a:gd name="connsiteY0" fmla="*/ 3392905 h 3392905"/>
              <a:gd name="connsiteX1" fmla="*/ 6015 w 1846847"/>
              <a:gd name="connsiteY1" fmla="*/ 1082843 h 3392905"/>
              <a:gd name="connsiteX2" fmla="*/ 1816767 w 1846847"/>
              <a:gd name="connsiteY2" fmla="*/ 0 h 3392905"/>
              <a:gd name="connsiteX3" fmla="*/ 1846847 w 1846847"/>
              <a:gd name="connsiteY3" fmla="*/ 2406316 h 3392905"/>
              <a:gd name="connsiteX4" fmla="*/ 0 w 1846847"/>
              <a:gd name="connsiteY4" fmla="*/ 3392905 h 3392905"/>
              <a:gd name="connsiteX0" fmla="*/ 0 w 1846847"/>
              <a:gd name="connsiteY0" fmla="*/ 3392905 h 3392905"/>
              <a:gd name="connsiteX1" fmla="*/ 6015 w 1846847"/>
              <a:gd name="connsiteY1" fmla="*/ 1082843 h 3392905"/>
              <a:gd name="connsiteX2" fmla="*/ 1816767 w 1846847"/>
              <a:gd name="connsiteY2" fmla="*/ 0 h 3392905"/>
              <a:gd name="connsiteX3" fmla="*/ 1846847 w 1846847"/>
              <a:gd name="connsiteY3" fmla="*/ 2406316 h 3392905"/>
              <a:gd name="connsiteX4" fmla="*/ 0 w 1846847"/>
              <a:gd name="connsiteY4" fmla="*/ 3392905 h 3392905"/>
              <a:gd name="connsiteX0" fmla="*/ 15649 w 1840832"/>
              <a:gd name="connsiteY0" fmla="*/ 3459650 h 3459650"/>
              <a:gd name="connsiteX1" fmla="*/ 0 w 1840832"/>
              <a:gd name="connsiteY1" fmla="*/ 1082843 h 3459650"/>
              <a:gd name="connsiteX2" fmla="*/ 1810752 w 1840832"/>
              <a:gd name="connsiteY2" fmla="*/ 0 h 3459650"/>
              <a:gd name="connsiteX3" fmla="*/ 1840832 w 1840832"/>
              <a:gd name="connsiteY3" fmla="*/ 2406316 h 3459650"/>
              <a:gd name="connsiteX4" fmla="*/ 15649 w 1840832"/>
              <a:gd name="connsiteY4" fmla="*/ 3459650 h 3459650"/>
              <a:gd name="connsiteX0" fmla="*/ 27494 w 1840832"/>
              <a:gd name="connsiteY0" fmla="*/ 3437401 h 3437401"/>
              <a:gd name="connsiteX1" fmla="*/ 0 w 1840832"/>
              <a:gd name="connsiteY1" fmla="*/ 1082843 h 3437401"/>
              <a:gd name="connsiteX2" fmla="*/ 1810752 w 1840832"/>
              <a:gd name="connsiteY2" fmla="*/ 0 h 3437401"/>
              <a:gd name="connsiteX3" fmla="*/ 1840832 w 1840832"/>
              <a:gd name="connsiteY3" fmla="*/ 2406316 h 3437401"/>
              <a:gd name="connsiteX4" fmla="*/ 27494 w 1840832"/>
              <a:gd name="connsiteY4" fmla="*/ 3437401 h 3437401"/>
              <a:gd name="connsiteX0" fmla="*/ 3804 w 1840832"/>
              <a:gd name="connsiteY0" fmla="*/ 3437401 h 3437401"/>
              <a:gd name="connsiteX1" fmla="*/ 0 w 1840832"/>
              <a:gd name="connsiteY1" fmla="*/ 1082843 h 3437401"/>
              <a:gd name="connsiteX2" fmla="*/ 1810752 w 1840832"/>
              <a:gd name="connsiteY2" fmla="*/ 0 h 3437401"/>
              <a:gd name="connsiteX3" fmla="*/ 1840832 w 1840832"/>
              <a:gd name="connsiteY3" fmla="*/ 2406316 h 3437401"/>
              <a:gd name="connsiteX4" fmla="*/ 3804 w 1840832"/>
              <a:gd name="connsiteY4" fmla="*/ 3437401 h 3437401"/>
              <a:gd name="connsiteX0" fmla="*/ 3804 w 1840832"/>
              <a:gd name="connsiteY0" fmla="*/ 3470774 h 3470774"/>
              <a:gd name="connsiteX1" fmla="*/ 0 w 1840832"/>
              <a:gd name="connsiteY1" fmla="*/ 1116216 h 3470774"/>
              <a:gd name="connsiteX2" fmla="*/ 1810752 w 1840832"/>
              <a:gd name="connsiteY2" fmla="*/ 0 h 3470774"/>
              <a:gd name="connsiteX3" fmla="*/ 1840832 w 1840832"/>
              <a:gd name="connsiteY3" fmla="*/ 2439689 h 3470774"/>
              <a:gd name="connsiteX4" fmla="*/ 3804 w 1840832"/>
              <a:gd name="connsiteY4" fmla="*/ 3470774 h 3470774"/>
              <a:gd name="connsiteX0" fmla="*/ 0 w 1837028"/>
              <a:gd name="connsiteY0" fmla="*/ 3470774 h 3470774"/>
              <a:gd name="connsiteX1" fmla="*/ 8040 w 1837028"/>
              <a:gd name="connsiteY1" fmla="*/ 1082843 h 3470774"/>
              <a:gd name="connsiteX2" fmla="*/ 1806948 w 1837028"/>
              <a:gd name="connsiteY2" fmla="*/ 0 h 3470774"/>
              <a:gd name="connsiteX3" fmla="*/ 1837028 w 1837028"/>
              <a:gd name="connsiteY3" fmla="*/ 2439689 h 3470774"/>
              <a:gd name="connsiteX4" fmla="*/ 0 w 1837028"/>
              <a:gd name="connsiteY4" fmla="*/ 3470774 h 3470774"/>
              <a:gd name="connsiteX0" fmla="*/ 0 w 1866172"/>
              <a:gd name="connsiteY0" fmla="*/ 3404028 h 3404028"/>
              <a:gd name="connsiteX1" fmla="*/ 8040 w 1866172"/>
              <a:gd name="connsiteY1" fmla="*/ 1016097 h 3404028"/>
              <a:gd name="connsiteX2" fmla="*/ 1866172 w 1866172"/>
              <a:gd name="connsiteY2" fmla="*/ 0 h 3404028"/>
              <a:gd name="connsiteX3" fmla="*/ 1837028 w 1866172"/>
              <a:gd name="connsiteY3" fmla="*/ 2372943 h 3404028"/>
              <a:gd name="connsiteX4" fmla="*/ 0 w 1866172"/>
              <a:gd name="connsiteY4" fmla="*/ 3404028 h 3404028"/>
              <a:gd name="connsiteX0" fmla="*/ 0 w 1866172"/>
              <a:gd name="connsiteY0" fmla="*/ 3404028 h 3404028"/>
              <a:gd name="connsiteX1" fmla="*/ 19886 w 1866172"/>
              <a:gd name="connsiteY1" fmla="*/ 982724 h 3404028"/>
              <a:gd name="connsiteX2" fmla="*/ 1866172 w 1866172"/>
              <a:gd name="connsiteY2" fmla="*/ 0 h 3404028"/>
              <a:gd name="connsiteX3" fmla="*/ 1837028 w 1866172"/>
              <a:gd name="connsiteY3" fmla="*/ 2372943 h 3404028"/>
              <a:gd name="connsiteX4" fmla="*/ 0 w 1866172"/>
              <a:gd name="connsiteY4" fmla="*/ 3404028 h 3404028"/>
              <a:gd name="connsiteX0" fmla="*/ 0 w 1866172"/>
              <a:gd name="connsiteY0" fmla="*/ 3404028 h 3404028"/>
              <a:gd name="connsiteX1" fmla="*/ 19886 w 1866172"/>
              <a:gd name="connsiteY1" fmla="*/ 982724 h 3404028"/>
              <a:gd name="connsiteX2" fmla="*/ 1866172 w 1866172"/>
              <a:gd name="connsiteY2" fmla="*/ 0 h 3404028"/>
              <a:gd name="connsiteX3" fmla="*/ 1837028 w 1866172"/>
              <a:gd name="connsiteY3" fmla="*/ 2384067 h 3404028"/>
              <a:gd name="connsiteX4" fmla="*/ 0 w 1866172"/>
              <a:gd name="connsiteY4" fmla="*/ 3404028 h 3404028"/>
              <a:gd name="connsiteX0" fmla="*/ 0 w 1866172"/>
              <a:gd name="connsiteY0" fmla="*/ 3404028 h 3404028"/>
              <a:gd name="connsiteX1" fmla="*/ 19886 w 1866172"/>
              <a:gd name="connsiteY1" fmla="*/ 982724 h 3404028"/>
              <a:gd name="connsiteX2" fmla="*/ 1866172 w 1866172"/>
              <a:gd name="connsiteY2" fmla="*/ 0 h 3404028"/>
              <a:gd name="connsiteX3" fmla="*/ 1860719 w 1866172"/>
              <a:gd name="connsiteY3" fmla="*/ 2384067 h 3404028"/>
              <a:gd name="connsiteX4" fmla="*/ 0 w 1866172"/>
              <a:gd name="connsiteY4" fmla="*/ 3404028 h 3404028"/>
              <a:gd name="connsiteX0" fmla="*/ 0 w 1866172"/>
              <a:gd name="connsiteY0" fmla="*/ 3404028 h 3404028"/>
              <a:gd name="connsiteX1" fmla="*/ 8040 w 1866172"/>
              <a:gd name="connsiteY1" fmla="*/ 993848 h 3404028"/>
              <a:gd name="connsiteX2" fmla="*/ 1866172 w 1866172"/>
              <a:gd name="connsiteY2" fmla="*/ 0 h 3404028"/>
              <a:gd name="connsiteX3" fmla="*/ 1860719 w 1866172"/>
              <a:gd name="connsiteY3" fmla="*/ 2384067 h 3404028"/>
              <a:gd name="connsiteX4" fmla="*/ 0 w 1866172"/>
              <a:gd name="connsiteY4" fmla="*/ 3404028 h 3404028"/>
              <a:gd name="connsiteX0" fmla="*/ 15650 w 1881822"/>
              <a:gd name="connsiteY0" fmla="*/ 3404028 h 3404028"/>
              <a:gd name="connsiteX1" fmla="*/ 0 w 1881822"/>
              <a:gd name="connsiteY1" fmla="*/ 1004973 h 3404028"/>
              <a:gd name="connsiteX2" fmla="*/ 1881822 w 1881822"/>
              <a:gd name="connsiteY2" fmla="*/ 0 h 3404028"/>
              <a:gd name="connsiteX3" fmla="*/ 1876369 w 1881822"/>
              <a:gd name="connsiteY3" fmla="*/ 2384067 h 3404028"/>
              <a:gd name="connsiteX4" fmla="*/ 15650 w 1881822"/>
              <a:gd name="connsiteY4" fmla="*/ 3404028 h 3404028"/>
              <a:gd name="connsiteX0" fmla="*/ 15650 w 1888435"/>
              <a:gd name="connsiteY0" fmla="*/ 3404028 h 3404028"/>
              <a:gd name="connsiteX1" fmla="*/ 0 w 1888435"/>
              <a:gd name="connsiteY1" fmla="*/ 1004973 h 3404028"/>
              <a:gd name="connsiteX2" fmla="*/ 1881822 w 1888435"/>
              <a:gd name="connsiteY2" fmla="*/ 0 h 3404028"/>
              <a:gd name="connsiteX3" fmla="*/ 1888214 w 1888435"/>
              <a:gd name="connsiteY3" fmla="*/ 2384067 h 3404028"/>
              <a:gd name="connsiteX4" fmla="*/ 15650 w 1888435"/>
              <a:gd name="connsiteY4" fmla="*/ 3404028 h 3404028"/>
              <a:gd name="connsiteX0" fmla="*/ 3806 w 1876591"/>
              <a:gd name="connsiteY0" fmla="*/ 3404028 h 3404028"/>
              <a:gd name="connsiteX1" fmla="*/ 0 w 1876591"/>
              <a:gd name="connsiteY1" fmla="*/ 1004973 h 3404028"/>
              <a:gd name="connsiteX2" fmla="*/ 1869978 w 1876591"/>
              <a:gd name="connsiteY2" fmla="*/ 0 h 3404028"/>
              <a:gd name="connsiteX3" fmla="*/ 1876370 w 1876591"/>
              <a:gd name="connsiteY3" fmla="*/ 2384067 h 3404028"/>
              <a:gd name="connsiteX4" fmla="*/ 3806 w 1876591"/>
              <a:gd name="connsiteY4" fmla="*/ 3404028 h 3404028"/>
              <a:gd name="connsiteX0" fmla="*/ 0 w 1872785"/>
              <a:gd name="connsiteY0" fmla="*/ 3404028 h 3404028"/>
              <a:gd name="connsiteX1" fmla="*/ 8039 w 1872785"/>
              <a:gd name="connsiteY1" fmla="*/ 1004973 h 3404028"/>
              <a:gd name="connsiteX2" fmla="*/ 1866172 w 1872785"/>
              <a:gd name="connsiteY2" fmla="*/ 0 h 3404028"/>
              <a:gd name="connsiteX3" fmla="*/ 1872564 w 1872785"/>
              <a:gd name="connsiteY3" fmla="*/ 2384067 h 3404028"/>
              <a:gd name="connsiteX4" fmla="*/ 0 w 1872785"/>
              <a:gd name="connsiteY4" fmla="*/ 3404028 h 3404028"/>
              <a:gd name="connsiteX0" fmla="*/ 0 w 1872947"/>
              <a:gd name="connsiteY0" fmla="*/ 3404028 h 3404028"/>
              <a:gd name="connsiteX1" fmla="*/ 8039 w 1872947"/>
              <a:gd name="connsiteY1" fmla="*/ 1004973 h 3404028"/>
              <a:gd name="connsiteX2" fmla="*/ 1870860 w 1872947"/>
              <a:gd name="connsiteY2" fmla="*/ 0 h 3404028"/>
              <a:gd name="connsiteX3" fmla="*/ 1872564 w 1872947"/>
              <a:gd name="connsiteY3" fmla="*/ 2384067 h 3404028"/>
              <a:gd name="connsiteX4" fmla="*/ 0 w 1872947"/>
              <a:gd name="connsiteY4" fmla="*/ 3404028 h 3404028"/>
              <a:gd name="connsiteX0" fmla="*/ 1338 w 1874285"/>
              <a:gd name="connsiteY0" fmla="*/ 3404028 h 3404028"/>
              <a:gd name="connsiteX1" fmla="*/ 0 w 1874285"/>
              <a:gd name="connsiteY1" fmla="*/ 1004973 h 3404028"/>
              <a:gd name="connsiteX2" fmla="*/ 1872198 w 1874285"/>
              <a:gd name="connsiteY2" fmla="*/ 0 h 3404028"/>
              <a:gd name="connsiteX3" fmla="*/ 1873902 w 1874285"/>
              <a:gd name="connsiteY3" fmla="*/ 2384067 h 3404028"/>
              <a:gd name="connsiteX4" fmla="*/ 1338 w 1874285"/>
              <a:gd name="connsiteY4" fmla="*/ 3404028 h 3404028"/>
              <a:gd name="connsiteX0" fmla="*/ 10715 w 1883662"/>
              <a:gd name="connsiteY0" fmla="*/ 3404028 h 3404028"/>
              <a:gd name="connsiteX1" fmla="*/ 0 w 1883662"/>
              <a:gd name="connsiteY1" fmla="*/ 1009377 h 3404028"/>
              <a:gd name="connsiteX2" fmla="*/ 1881575 w 1883662"/>
              <a:gd name="connsiteY2" fmla="*/ 0 h 3404028"/>
              <a:gd name="connsiteX3" fmla="*/ 1883279 w 1883662"/>
              <a:gd name="connsiteY3" fmla="*/ 2384067 h 3404028"/>
              <a:gd name="connsiteX4" fmla="*/ 10715 w 1883662"/>
              <a:gd name="connsiteY4" fmla="*/ 3404028 h 3404028"/>
              <a:gd name="connsiteX0" fmla="*/ 1338 w 1874285"/>
              <a:gd name="connsiteY0" fmla="*/ 3404028 h 3404028"/>
              <a:gd name="connsiteX1" fmla="*/ 0 w 1874285"/>
              <a:gd name="connsiteY1" fmla="*/ 1009377 h 3404028"/>
              <a:gd name="connsiteX2" fmla="*/ 1872198 w 1874285"/>
              <a:gd name="connsiteY2" fmla="*/ 0 h 3404028"/>
              <a:gd name="connsiteX3" fmla="*/ 1873902 w 1874285"/>
              <a:gd name="connsiteY3" fmla="*/ 2384067 h 3404028"/>
              <a:gd name="connsiteX4" fmla="*/ 1338 w 1874285"/>
              <a:gd name="connsiteY4" fmla="*/ 3404028 h 3404028"/>
              <a:gd name="connsiteX0" fmla="*/ 10715 w 1874285"/>
              <a:gd name="connsiteY0" fmla="*/ 3399625 h 3399625"/>
              <a:gd name="connsiteX1" fmla="*/ 0 w 1874285"/>
              <a:gd name="connsiteY1" fmla="*/ 1009377 h 3399625"/>
              <a:gd name="connsiteX2" fmla="*/ 1872198 w 1874285"/>
              <a:gd name="connsiteY2" fmla="*/ 0 h 3399625"/>
              <a:gd name="connsiteX3" fmla="*/ 1873902 w 1874285"/>
              <a:gd name="connsiteY3" fmla="*/ 2384067 h 3399625"/>
              <a:gd name="connsiteX4" fmla="*/ 10715 w 1874285"/>
              <a:gd name="connsiteY4" fmla="*/ 3399625 h 3399625"/>
              <a:gd name="connsiteX0" fmla="*/ 1338 w 1874285"/>
              <a:gd name="connsiteY0" fmla="*/ 3404029 h 3404029"/>
              <a:gd name="connsiteX1" fmla="*/ 0 w 1874285"/>
              <a:gd name="connsiteY1" fmla="*/ 1009377 h 3404029"/>
              <a:gd name="connsiteX2" fmla="*/ 1872198 w 1874285"/>
              <a:gd name="connsiteY2" fmla="*/ 0 h 3404029"/>
              <a:gd name="connsiteX3" fmla="*/ 1873902 w 1874285"/>
              <a:gd name="connsiteY3" fmla="*/ 2384067 h 3404029"/>
              <a:gd name="connsiteX4" fmla="*/ 1338 w 1874285"/>
              <a:gd name="connsiteY4" fmla="*/ 3404029 h 3404029"/>
              <a:gd name="connsiteX0" fmla="*/ 1338 w 1875229"/>
              <a:gd name="connsiteY0" fmla="*/ 3404029 h 3404029"/>
              <a:gd name="connsiteX1" fmla="*/ 0 w 1875229"/>
              <a:gd name="connsiteY1" fmla="*/ 1009377 h 3404029"/>
              <a:gd name="connsiteX2" fmla="*/ 1875229 w 1875229"/>
              <a:gd name="connsiteY2" fmla="*/ 0 h 3404029"/>
              <a:gd name="connsiteX3" fmla="*/ 1873902 w 1875229"/>
              <a:gd name="connsiteY3" fmla="*/ 2384067 h 3404029"/>
              <a:gd name="connsiteX4" fmla="*/ 1338 w 1875229"/>
              <a:gd name="connsiteY4" fmla="*/ 3404029 h 3404029"/>
              <a:gd name="connsiteX0" fmla="*/ 1338 w 1875229"/>
              <a:gd name="connsiteY0" fmla="*/ 3404029 h 3404029"/>
              <a:gd name="connsiteX1" fmla="*/ 0 w 1875229"/>
              <a:gd name="connsiteY1" fmla="*/ 1006530 h 3404029"/>
              <a:gd name="connsiteX2" fmla="*/ 1875229 w 1875229"/>
              <a:gd name="connsiteY2" fmla="*/ 0 h 3404029"/>
              <a:gd name="connsiteX3" fmla="*/ 1873902 w 1875229"/>
              <a:gd name="connsiteY3" fmla="*/ 2384067 h 3404029"/>
              <a:gd name="connsiteX4" fmla="*/ 1338 w 1875229"/>
              <a:gd name="connsiteY4" fmla="*/ 3404029 h 3404029"/>
              <a:gd name="connsiteX0" fmla="*/ 36517 w 1910408"/>
              <a:gd name="connsiteY0" fmla="*/ 3404029 h 3404029"/>
              <a:gd name="connsiteX1" fmla="*/ 35179 w 1910408"/>
              <a:gd name="connsiteY1" fmla="*/ 1006530 h 3404029"/>
              <a:gd name="connsiteX2" fmla="*/ 1910408 w 1910408"/>
              <a:gd name="connsiteY2" fmla="*/ 0 h 3404029"/>
              <a:gd name="connsiteX3" fmla="*/ 1909081 w 1910408"/>
              <a:gd name="connsiteY3" fmla="*/ 2384067 h 3404029"/>
              <a:gd name="connsiteX4" fmla="*/ 36517 w 1910408"/>
              <a:gd name="connsiteY4" fmla="*/ 3404029 h 3404029"/>
              <a:gd name="connsiteX0" fmla="*/ 36517 w 1910408"/>
              <a:gd name="connsiteY0" fmla="*/ 3404029 h 3404029"/>
              <a:gd name="connsiteX1" fmla="*/ 35179 w 1910408"/>
              <a:gd name="connsiteY1" fmla="*/ 1006530 h 3404029"/>
              <a:gd name="connsiteX2" fmla="*/ 1910408 w 1910408"/>
              <a:gd name="connsiteY2" fmla="*/ 0 h 3404029"/>
              <a:gd name="connsiteX3" fmla="*/ 1909081 w 1910408"/>
              <a:gd name="connsiteY3" fmla="*/ 2384067 h 3404029"/>
              <a:gd name="connsiteX4" fmla="*/ 36517 w 1910408"/>
              <a:gd name="connsiteY4" fmla="*/ 3404029 h 3404029"/>
              <a:gd name="connsiteX0" fmla="*/ 1338 w 1875229"/>
              <a:gd name="connsiteY0" fmla="*/ 3404029 h 3404029"/>
              <a:gd name="connsiteX1" fmla="*/ 0 w 1875229"/>
              <a:gd name="connsiteY1" fmla="*/ 1006530 h 3404029"/>
              <a:gd name="connsiteX2" fmla="*/ 1875229 w 1875229"/>
              <a:gd name="connsiteY2" fmla="*/ 0 h 3404029"/>
              <a:gd name="connsiteX3" fmla="*/ 1873902 w 1875229"/>
              <a:gd name="connsiteY3" fmla="*/ 2384067 h 3404029"/>
              <a:gd name="connsiteX4" fmla="*/ 1338 w 1875229"/>
              <a:gd name="connsiteY4" fmla="*/ 3404029 h 3404029"/>
              <a:gd name="connsiteX0" fmla="*/ 1338 w 1875229"/>
              <a:gd name="connsiteY0" fmla="*/ 3404029 h 3404029"/>
              <a:gd name="connsiteX1" fmla="*/ 0 w 1875229"/>
              <a:gd name="connsiteY1" fmla="*/ 1006530 h 3404029"/>
              <a:gd name="connsiteX2" fmla="*/ 1875229 w 1875229"/>
              <a:gd name="connsiteY2" fmla="*/ 0 h 3404029"/>
              <a:gd name="connsiteX3" fmla="*/ 1873902 w 1875229"/>
              <a:gd name="connsiteY3" fmla="*/ 2384067 h 3404029"/>
              <a:gd name="connsiteX4" fmla="*/ 1338 w 1875229"/>
              <a:gd name="connsiteY4" fmla="*/ 3404029 h 340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29" h="3404029">
                <a:moveTo>
                  <a:pt x="1338" y="3404029"/>
                </a:moveTo>
                <a:cubicBezTo>
                  <a:pt x="3343" y="2634008"/>
                  <a:pt x="6996" y="1722465"/>
                  <a:pt x="0" y="1006530"/>
                </a:cubicBezTo>
                <a:lnTo>
                  <a:pt x="1875229" y="0"/>
                </a:lnTo>
                <a:cubicBezTo>
                  <a:pt x="1873411" y="794689"/>
                  <a:pt x="1875720" y="1589378"/>
                  <a:pt x="1873902" y="2384067"/>
                </a:cubicBezTo>
                <a:lnTo>
                  <a:pt x="1338" y="3404029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A452C94-F932-4FA4-B966-A02152BA5F2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553270" y="4114800"/>
            <a:ext cx="4735942" cy="2743200"/>
          </a:xfrm>
          <a:prstGeom prst="rtTriangle">
            <a:avLst/>
          </a:prstGeom>
          <a:solidFill>
            <a:srgbClr val="CCCCCD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C13A8-E413-4F55-862A-C511CF8F1C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44"/>
          <a:stretch/>
        </p:blipFill>
        <p:spPr>
          <a:xfrm>
            <a:off x="10289212" y="5303386"/>
            <a:ext cx="1896439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839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la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720F23D-BAF3-4E5D-A3BF-187B578A0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2C1DA93-2ED6-413B-8AB2-3F4D2DB18CE6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sz="800" dirty="0">
                <a:solidFill>
                  <a:schemeClr val="accent5"/>
                </a:solidFill>
              </a:rPr>
              <a:t>ZEBRA TECHNOLOGIES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6BA26990-31A4-4496-9687-D387F36B3A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19664" y="1744586"/>
            <a:ext cx="2273300" cy="536575"/>
          </a:xfrm>
          <a:prstGeom prst="rect">
            <a:avLst/>
          </a:prstGeom>
          <a:solidFill>
            <a:schemeClr val="tx1"/>
          </a:solidFill>
        </p:spPr>
        <p:txBody>
          <a:bodyPr lIns="457200" tIns="91416" rIns="91416" bIns="91416"/>
          <a:lstStyle/>
          <a:p>
            <a:r>
              <a:rPr lang="en-US" sz="2799" dirty="0">
                <a:solidFill>
                  <a:schemeClr val="bg1"/>
                </a:solidFill>
              </a:rPr>
              <a:t>Overlay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028F3C-F527-4525-AE9D-319438BCAC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9664" y="2408199"/>
            <a:ext cx="3638550" cy="29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2000" dirty="0"/>
              <a:t>Click to enter image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270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AF30-2556-4ED9-8479-67138DAB9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884857-C0F4-44DA-B05D-4BF14E99F8CD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92D95-0387-488A-9D1A-33EB8A0C0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68" r="60155"/>
          <a:stretch/>
        </p:blipFill>
        <p:spPr>
          <a:xfrm>
            <a:off x="10805722" y="-7005"/>
            <a:ext cx="1393990" cy="13948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BD3E3-F2F1-42CF-8D33-CEC6CB7D4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ZEBRA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22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81BF-CF24-4516-95AB-94BC586BBD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C29FBE-3774-44C4-AB21-0CC9A614B4CF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11E82-6336-4E41-91A8-CEAB5D68D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77" r="60155"/>
          <a:stretch/>
        </p:blipFill>
        <p:spPr>
          <a:xfrm>
            <a:off x="10805722" y="-7005"/>
            <a:ext cx="1393990" cy="13946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0C018-62E9-4EBD-B23B-59950303BF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ZEBRA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621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884857-C0F4-44DA-B05D-4BF14E99F8CD}"/>
              </a:ext>
            </a:extLst>
          </p:cNvPr>
          <p:cNvSpPr/>
          <p:nvPr userDrawn="1"/>
        </p:nvSpPr>
        <p:spPr>
          <a:xfrm>
            <a:off x="10807922" y="0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92D95-0387-488A-9D1A-33EB8A0C0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68" r="60155"/>
          <a:stretch/>
        </p:blipFill>
        <p:spPr>
          <a:xfrm>
            <a:off x="10805722" y="-7005"/>
            <a:ext cx="1393990" cy="1394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6526C-F98F-430F-83A5-D3D0E19A597C}"/>
              </a:ext>
            </a:extLst>
          </p:cNvPr>
          <p:cNvSpPr txBox="1"/>
          <p:nvPr userDrawn="1"/>
        </p:nvSpPr>
        <p:spPr>
          <a:xfrm>
            <a:off x="1226921" y="1239532"/>
            <a:ext cx="5522958" cy="64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D3634-09C7-44C5-9C9B-55D49FF6AD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6921" y="4749117"/>
            <a:ext cx="2188141" cy="704088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5A6CDA-286F-4BE6-985F-945EBBF1704C}"/>
              </a:ext>
            </a:extLst>
          </p:cNvPr>
          <p:cNvSpPr/>
          <p:nvPr userDrawn="1"/>
        </p:nvSpPr>
        <p:spPr>
          <a:xfrm>
            <a:off x="1226921" y="6203838"/>
            <a:ext cx="8108357" cy="338527"/>
          </a:xfrm>
          <a:prstGeom prst="rect">
            <a:avLst/>
          </a:prstGeom>
        </p:spPr>
        <p:txBody>
          <a:bodyPr wrap="square" lIns="0" tIns="0" rIns="121867" bIns="60933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ZEBRA and the stylized Zebra head are trademarks of Zebra Technologies Corp., registered in many jurisdictions worldwide. All other trademarks are the property of their respective owners. ©2024 Zebra Technologies Corp. and/or its affiliates. All rights reserved.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716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C29FBE-3774-44C4-AB21-0CC9A614B4CF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11E82-6336-4E41-91A8-CEAB5D68D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77" r="60155"/>
          <a:stretch/>
        </p:blipFill>
        <p:spPr>
          <a:xfrm>
            <a:off x="10805722" y="-7005"/>
            <a:ext cx="1393990" cy="1394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52121-F1EA-4FA6-A57D-D963C898C4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20" y="4745736"/>
            <a:ext cx="2179703" cy="70408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78032-9684-4FD5-B793-F284D0B4055A}"/>
              </a:ext>
            </a:extLst>
          </p:cNvPr>
          <p:cNvSpPr txBox="1"/>
          <p:nvPr userDrawn="1"/>
        </p:nvSpPr>
        <p:spPr>
          <a:xfrm>
            <a:off x="1226921" y="1239532"/>
            <a:ext cx="5522958" cy="64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Thank You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ADAB1-2FB5-4111-A571-CEBA54292DF6}"/>
              </a:ext>
            </a:extLst>
          </p:cNvPr>
          <p:cNvSpPr/>
          <p:nvPr userDrawn="1"/>
        </p:nvSpPr>
        <p:spPr>
          <a:xfrm>
            <a:off x="1226921" y="6203838"/>
            <a:ext cx="8108357" cy="338527"/>
          </a:xfrm>
          <a:prstGeom prst="rect">
            <a:avLst/>
          </a:prstGeom>
        </p:spPr>
        <p:txBody>
          <a:bodyPr wrap="square" lIns="0" tIns="0" rIns="121867" bIns="60933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MS PGothic" pitchFamily="34" charset="-128"/>
                <a:cs typeface="+mn-cs"/>
              </a:rPr>
              <a:t>ZEBRA and the stylized Zebra head are trademarks of Zebra Technologies Corp., registered in many jurisdictions worldwide. All other trademarks are the property of their respective owners. ©2023 Zebra Technologies Corp. and/or its affiliates. All rights reserved.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0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and 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F08EA5-4D48-4D48-8228-9A10C78FD2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7AD1C1C-A3A9-4D31-8E6C-2418DF14BD78}"/>
              </a:ext>
            </a:extLst>
          </p:cNvPr>
          <p:cNvSpPr txBox="1">
            <a:spLocks/>
          </p:cNvSpPr>
          <p:nvPr userDrawn="1"/>
        </p:nvSpPr>
        <p:spPr>
          <a:xfrm>
            <a:off x="10921623" y="6314298"/>
            <a:ext cx="1054189" cy="36618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 baseline="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44E51-BF79-AF42-BAC5-B771B1D9D8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4779F-B41E-4191-B887-C19504DE9408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AAAFA79D-0CD4-4ED4-841D-71409F0CB99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068058" y="4403761"/>
            <a:ext cx="4237073" cy="245424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FC1639-CF78-4C0D-BF70-E0AD93858952}"/>
              </a:ext>
            </a:extLst>
          </p:cNvPr>
          <p:cNvSpPr/>
          <p:nvPr userDrawn="1"/>
        </p:nvSpPr>
        <p:spPr>
          <a:xfrm>
            <a:off x="9305131" y="0"/>
            <a:ext cx="2880519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1C9D0D1B-1556-45DE-8E62-58DF6823BCE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9293261" y="5189519"/>
            <a:ext cx="2880517" cy="1668482"/>
          </a:xfrm>
          <a:prstGeom prst="rtTriangle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A9089262-F6A2-4435-9664-EDC788B685C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9305130" y="1477258"/>
            <a:ext cx="2880519" cy="1668483"/>
          </a:xfrm>
          <a:prstGeom prst="rtTriangle">
            <a:avLst/>
          </a:prstGeom>
          <a:solidFill>
            <a:srgbClr val="CCCCCC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51C97-1B13-4560-8381-70F9ADDDF195}"/>
              </a:ext>
            </a:extLst>
          </p:cNvPr>
          <p:cNvSpPr/>
          <p:nvPr userDrawn="1"/>
        </p:nvSpPr>
        <p:spPr>
          <a:xfrm>
            <a:off x="9305130" y="1"/>
            <a:ext cx="2880519" cy="1476651"/>
          </a:xfrm>
          <a:prstGeom prst="rect">
            <a:avLst/>
          </a:prstGeom>
          <a:solidFill>
            <a:srgbClr val="CCCCCC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50998-929C-4644-BB91-330DFDB89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3493008"/>
            <a:ext cx="2881313" cy="33337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lvl="0"/>
            <a:r>
              <a:rPr lang="en-US" dirty="0"/>
              <a:t>Enter Month, Year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6A3CC-D0F4-4DEB-AFEA-B07A0366D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2788920"/>
            <a:ext cx="7130564" cy="480131"/>
          </a:xfrm>
        </p:spPr>
        <p:txBody>
          <a:bodyPr lIns="0" rIns="0">
            <a:normAutofit/>
          </a:bodyPr>
          <a:lstStyle>
            <a:lvl1pPr>
              <a:defRPr/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37046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B337F5-C85B-7033-CC12-D0B6EE2BF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6918" y="1089338"/>
            <a:ext cx="8354988" cy="367527"/>
          </a:xfrm>
        </p:spPr>
        <p:txBody>
          <a:bodyPr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FF3E538-9F53-D002-7DE4-5952BCDAD8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6918" y="1456865"/>
            <a:ext cx="8354988" cy="24655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0A064AC-F103-6353-7BBF-9C1BCA6A20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16970" y="1885178"/>
            <a:ext cx="8354884" cy="4050792"/>
          </a:xfrm>
        </p:spPr>
        <p:txBody>
          <a:bodyPr/>
          <a:lstStyle>
            <a:lvl1pPr algn="l"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Zebra Confidential">
            <a:extLst>
              <a:ext uri="{FF2B5EF4-FFF2-40B4-BE49-F238E27FC236}">
                <a16:creationId xmlns:a16="http://schemas.microsoft.com/office/drawing/2014/main" id="{E2CA12AF-3E80-1DDD-D59B-B14A50A58AAF}"/>
              </a:ext>
            </a:extLst>
          </p:cNvPr>
          <p:cNvSpPr txBox="1">
            <a:spLocks/>
          </p:cNvSpPr>
          <p:nvPr userDrawn="1"/>
        </p:nvSpPr>
        <p:spPr>
          <a:xfrm>
            <a:off x="302781" y="553284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defTabSz="914126"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765486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C7B7-43B1-4111-854D-7C16712CE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divider 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9C44B1-010E-4C1C-8A26-6821D71AB5D9}"/>
              </a:ext>
            </a:extLst>
          </p:cNvPr>
          <p:cNvSpPr/>
          <p:nvPr userDrawn="1"/>
        </p:nvSpPr>
        <p:spPr>
          <a:xfrm>
            <a:off x="9596200" y="893"/>
            <a:ext cx="2589450" cy="6856214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051460E-F6C8-492A-B064-FE9A1A863BA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9596200" y="5352086"/>
            <a:ext cx="2589450" cy="1505023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41616A7-DF3C-4E5E-AFE3-77BE4E404B8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4400818" y="3844107"/>
            <a:ext cx="5206528" cy="3015777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itchFamily="34" charset="-128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D448DBE-7BD0-45C5-BE91-5CC69B728194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sz="800" dirty="0">
                <a:solidFill>
                  <a:schemeClr val="accent5"/>
                </a:solidFill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35107714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theme" Target="../theme/theme3.xml"/><Relationship Id="rId19" Type="http://schemas.openxmlformats.org/officeDocument/2006/relationships/image" Target="../media/image5.png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Relationship Id="rId11" Type="http://schemas.openxmlformats.org/officeDocument/2006/relationships/theme" Target="../theme/theme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3.xml"/><Relationship Id="rId16" Type="http://schemas.openxmlformats.org/officeDocument/2006/relationships/theme" Target="../theme/theme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theme" Target="../theme/theme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theme" Target="../theme/theme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46" y="1517904"/>
            <a:ext cx="10980212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DFD3-64AA-4158-83EE-3BB5B5CA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47" y="2542783"/>
            <a:ext cx="10980211" cy="15782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364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5" r:id="rId6"/>
    <p:sldLayoutId id="2147484237" r:id="rId7"/>
    <p:sldLayoutId id="2147484245" r:id="rId8"/>
  </p:sldLayoutIdLst>
  <p:hf hd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27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1775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631825" indent="-173038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46" y="1344168"/>
            <a:ext cx="6070035" cy="9235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enter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FF35A-829B-4AB3-A2FA-785D3A778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19F85D4-6AC3-4CF9-A1A5-831DFC2C24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4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</p:sldLayoutIdLst>
  <p:hf hdr="0" ft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27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1" y="457200"/>
            <a:ext cx="11198483" cy="3657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DFD3-64AA-4158-83EE-3BB5B5CA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2" y="1691640"/>
            <a:ext cx="11225908" cy="44695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DA1E6-F92D-4563-8D9B-4B23C69F9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0671101-ABFA-8D45-B8EF-6216E21BBD2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95" r:id="rId10"/>
    <p:sldLayoutId id="2147484196" r:id="rId11"/>
    <p:sldLayoutId id="2147484197" r:id="rId12"/>
    <p:sldLayoutId id="2147484236" r:id="rId13"/>
    <p:sldLayoutId id="2147484235" r:id="rId14"/>
    <p:sldLayoutId id="2147484198" r:id="rId15"/>
    <p:sldLayoutId id="2147484243" r:id="rId16"/>
    <p:sldLayoutId id="2147484244" r:id="rId17"/>
  </p:sldLayoutIdLst>
  <p:hf hdr="0" ft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27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188" algn="l" defTabSz="91412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631825" indent="-173038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1" y="457200"/>
            <a:ext cx="11198483" cy="3657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DFD3-64AA-4158-83EE-3BB5B5CA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2" y="1691640"/>
            <a:ext cx="11198482" cy="4306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DA1E6-F92D-4563-8D9B-4B23C69F9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564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</p:sldLayoutIdLst>
  <p:hf hdr="0" ft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27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188" algn="l" defTabSz="91412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631825" indent="-173038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1" y="457200"/>
            <a:ext cx="4479393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DFD3-64AA-4158-83EE-3BB5B5CA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2" y="1413895"/>
            <a:ext cx="4479393" cy="15782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825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</p:sldLayoutIdLst>
  <p:hf hdr="0" ft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27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188" algn="l" defTabSz="91412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631825" indent="-173038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260" y="1243584"/>
            <a:ext cx="5521538" cy="7680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62-CAD2-4608-A684-F81B21140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8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19F85D4-6AC3-4CF9-A1A5-831DFC2C24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106FD-E1BB-42F3-AFC3-D6ACEC54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00800"/>
            <a:ext cx="1581912" cy="457200"/>
          </a:xfrm>
          <a:prstGeom prst="rect">
            <a:avLst/>
          </a:prstGeom>
        </p:spPr>
        <p:txBody>
          <a:bodyPr vert="horz" lIns="182880" tIns="0" rIns="0" bIns="182880" rtlCol="0" anchor="b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111327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6" r:id="rId3"/>
    <p:sldLayoutId id="2147484107" r:id="rId4"/>
  </p:sldLayoutIdLst>
  <p:hf hd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4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F20DCA7-7F25-4016-A85F-017C8645D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457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229" r:id="rId2"/>
    <p:sldLayoutId id="2147484015" r:id="rId3"/>
  </p:sldLayoutIdLs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260" y="1243584"/>
            <a:ext cx="5521538" cy="7680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62-CAD2-4608-A684-F81B21140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8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19F85D4-6AC3-4CF9-A1A5-831DFC2C24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106FD-E1BB-42F3-AFC3-D6ACEC54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00800"/>
            <a:ext cx="1581912" cy="457200"/>
          </a:xfrm>
          <a:prstGeom prst="rect">
            <a:avLst/>
          </a:prstGeom>
        </p:spPr>
        <p:txBody>
          <a:bodyPr vert="horz" lIns="182880" tIns="0" rIns="0" bIns="182880" rtlCol="0" anchor="b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416837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0" r:id="rId2"/>
    <p:sldLayoutId id="2147484241" r:id="rId3"/>
    <p:sldLayoutId id="2147484242" r:id="rId4"/>
  </p:sldLayoutIdLst>
  <p:hf hd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4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4.png"/><Relationship Id="rId4" Type="http://schemas.openxmlformats.org/officeDocument/2006/relationships/image" Target="../media/image95.sv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jpe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2.jpeg"/><Relationship Id="rId4" Type="http://schemas.openxmlformats.org/officeDocument/2006/relationships/image" Target="../media/image103.jpeg"/><Relationship Id="rId5" Type="http://schemas.openxmlformats.org/officeDocument/2006/relationships/image" Target="../media/image104.png"/><Relationship Id="rId6" Type="http://schemas.openxmlformats.org/officeDocument/2006/relationships/image" Target="../media/image105.svg"/><Relationship Id="rId7" Type="http://schemas.openxmlformats.org/officeDocument/2006/relationships/image" Target="../media/image106.png"/><Relationship Id="rId8" Type="http://schemas.openxmlformats.org/officeDocument/2006/relationships/image" Target="../media/image107.tiff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89.png"/><Relationship Id="rId17" Type="http://schemas.openxmlformats.org/officeDocument/2006/relationships/image" Target="../media/image90.svg"/><Relationship Id="rId18" Type="http://schemas.openxmlformats.org/officeDocument/2006/relationships/image" Target="../media/image34.png"/><Relationship Id="rId19" Type="http://schemas.openxmlformats.org/officeDocument/2006/relationships/image" Target="../media/image35.svg"/><Relationship Id="rId20" Type="http://schemas.openxmlformats.org/officeDocument/2006/relationships/image" Target="../media/image87.png"/><Relationship Id="rId21" Type="http://schemas.openxmlformats.org/officeDocument/2006/relationships/image" Target="../media/image88.sv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emf"/><Relationship Id="rId13" Type="http://schemas.openxmlformats.org/officeDocument/2006/relationships/image" Target="../media/image1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28.png"/><Relationship Id="rId7" Type="http://schemas.openxmlformats.org/officeDocument/2006/relationships/image" Target="../media/image29.svg"/><Relationship Id="rId8" Type="http://schemas.openxmlformats.org/officeDocument/2006/relationships/image" Target="../media/image30.png"/><Relationship Id="rId9" Type="http://schemas.openxmlformats.org/officeDocument/2006/relationships/image" Target="../media/image31.svg"/><Relationship Id="rId10" Type="http://schemas.openxmlformats.org/officeDocument/2006/relationships/image" Target="../media/image32.png"/><Relationship Id="rId11" Type="http://schemas.openxmlformats.org/officeDocument/2006/relationships/image" Target="../media/image33.sv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5.jpeg"/><Relationship Id="rId4" Type="http://schemas.openxmlformats.org/officeDocument/2006/relationships/image" Target="../media/image126.png"/><Relationship Id="rId5" Type="http://schemas.openxmlformats.org/officeDocument/2006/relationships/image" Target="../media/image127.svg"/><Relationship Id="rId6" Type="http://schemas.openxmlformats.org/officeDocument/2006/relationships/image" Target="../media/image128.png"/><Relationship Id="rId7" Type="http://schemas.openxmlformats.org/officeDocument/2006/relationships/image" Target="../media/image129.svg"/><Relationship Id="rId8" Type="http://schemas.openxmlformats.org/officeDocument/2006/relationships/image" Target="../media/image130.png"/><Relationship Id="rId9" Type="http://schemas.openxmlformats.org/officeDocument/2006/relationships/image" Target="../media/image131.sv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2" Type="http://schemas.openxmlformats.org/officeDocument/2006/relationships/image" Target="../media/image8.sv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3.svg"/><Relationship Id="rId5" Type="http://schemas.openxmlformats.org/officeDocument/2006/relationships/image" Target="../media/image14.png"/><Relationship Id="rId6" Type="http://schemas.openxmlformats.org/officeDocument/2006/relationships/image" Target="../media/image15.svg"/><Relationship Id="rId7" Type="http://schemas.openxmlformats.org/officeDocument/2006/relationships/image" Target="../media/image16.png"/><Relationship Id="rId8" Type="http://schemas.openxmlformats.org/officeDocument/2006/relationships/image" Target="../media/image17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5.svg"/><Relationship Id="rId5" Type="http://schemas.openxmlformats.org/officeDocument/2006/relationships/image" Target="../media/image26.png"/><Relationship Id="rId6" Type="http://schemas.openxmlformats.org/officeDocument/2006/relationships/image" Target="../media/image27.svg"/><Relationship Id="rId7" Type="http://schemas.openxmlformats.org/officeDocument/2006/relationships/image" Target="../media/image28.png"/><Relationship Id="rId8" Type="http://schemas.openxmlformats.org/officeDocument/2006/relationships/image" Target="../media/image29.svg"/><Relationship Id="rId9" Type="http://schemas.openxmlformats.org/officeDocument/2006/relationships/image" Target="../media/image30.png"/><Relationship Id="rId10" Type="http://schemas.openxmlformats.org/officeDocument/2006/relationships/image" Target="../media/image31.svg"/><Relationship Id="rId11" Type="http://schemas.openxmlformats.org/officeDocument/2006/relationships/image" Target="../media/image32.png"/><Relationship Id="rId12" Type="http://schemas.openxmlformats.org/officeDocument/2006/relationships/image" Target="../media/image33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35.svg"/><Relationship Id="rId5" Type="http://schemas.openxmlformats.org/officeDocument/2006/relationships/image" Target="../media/image36.png"/><Relationship Id="rId6" Type="http://schemas.openxmlformats.org/officeDocument/2006/relationships/image" Target="../media/image37.sv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tiff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34.png"/><Relationship Id="rId12" Type="http://schemas.openxmlformats.org/officeDocument/2006/relationships/image" Target="../media/image35.svg"/><Relationship Id="rId13" Type="http://schemas.openxmlformats.org/officeDocument/2006/relationships/image" Target="../media/image87.png"/><Relationship Id="rId14" Type="http://schemas.openxmlformats.org/officeDocument/2006/relationships/image" Target="../media/image88.svg"/><Relationship Id="rId15" Type="http://schemas.openxmlformats.org/officeDocument/2006/relationships/image" Target="../media/image89.png"/><Relationship Id="rId16" Type="http://schemas.openxmlformats.org/officeDocument/2006/relationships/image" Target="../media/image9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26F7E0-BAC8-7A46-265F-659531E2C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022911"/>
            <a:ext cx="7130564" cy="812178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Mike Millman</a:t>
            </a:r>
            <a:br>
              <a:rPr lang="en-US" sz="2800" b="1" dirty="0"/>
            </a:br>
            <a:r>
              <a:rPr lang="en-US" sz="2800" b="1" dirty="0">
                <a:solidFill>
                  <a:schemeClr val="accent1"/>
                </a:solidFill>
              </a:rPr>
              <a:t>IMPACT EMEA CPS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A32C2B1-FDDD-3D79-A5AC-012E563AC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40" y="6152669"/>
            <a:ext cx="2150645" cy="5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Visibilité pour un </a:t>
            </a:r>
            <a:r>
              <a:rPr lang="en-US" dirty="0">
                <a:solidFill>
                  <a:schemeClr val="accent1"/>
                </a:solidFill>
              </a:rPr>
              <a:t>Grand distributeur</a:t>
            </a:r>
            <a:endParaRPr lang="en-US" dirty="0"/>
          </a:p>
        </p:txBody>
      </p:sp>
      <p:pic>
        <p:nvPicPr>
          <p:cNvPr id="12" name="Picture 11" descr="A blue building with a parking lot and a car&#10;&#10;Description automatically generated">
            <a:extLst>
              <a:ext uri="{FF2B5EF4-FFF2-40B4-BE49-F238E27FC236}">
                <a16:creationId xmlns:a16="http://schemas.microsoft.com/office/drawing/2014/main" id="{D43CE53A-B94F-2D3D-A448-4A7DC9A497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757" y="1353842"/>
            <a:ext cx="7684150" cy="4745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581C15-C49D-FE2B-3BD7-73582876CE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5149201" y="2671942"/>
            <a:ext cx="178141" cy="124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77E49C-0D3E-BA46-FC10-6DC715C77A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5902361" y="3166004"/>
            <a:ext cx="178141" cy="124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CA38A3-D157-5EE4-7CD5-67EDACC33A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4460394" y="2819322"/>
            <a:ext cx="178141" cy="1245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362523-FF6E-2E67-E671-C1EE0AADE7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3394041" y="3296150"/>
            <a:ext cx="122325" cy="854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C88AD2-1545-4DA0-17F7-FF286C1305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3988371" y="4719233"/>
            <a:ext cx="178141" cy="1245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BAA33E-0F15-6BFD-2CD1-4C0017195D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8397619" y="3677091"/>
            <a:ext cx="178141" cy="1245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8B473C-529E-FC8B-D6D2-790DFAB422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2714856" y="3674474"/>
            <a:ext cx="122325" cy="854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5F7022-E315-C0B0-3554-94501ECF0711}"/>
              </a:ext>
            </a:extLst>
          </p:cNvPr>
          <p:cNvSpPr txBox="1"/>
          <p:nvPr/>
        </p:nvSpPr>
        <p:spPr>
          <a:xfrm>
            <a:off x="3854478" y="1606568"/>
            <a:ext cx="13293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Cabine d'essayage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0EEE3C-D0B2-5FB0-1457-CE649A77B95B}"/>
              </a:ext>
            </a:extLst>
          </p:cNvPr>
          <p:cNvSpPr txBox="1"/>
          <p:nvPr/>
        </p:nvSpPr>
        <p:spPr>
          <a:xfrm>
            <a:off x="5522642" y="1606568"/>
            <a:ext cx="10489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Sortie automatique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3ADF41-D7FC-987F-E296-63FAFE7659D0}"/>
              </a:ext>
            </a:extLst>
          </p:cNvPr>
          <p:cNvSpPr txBox="1"/>
          <p:nvPr/>
        </p:nvSpPr>
        <p:spPr>
          <a:xfrm>
            <a:off x="5326732" y="2219651"/>
            <a:ext cx="13293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Sortie du jardin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EAA657-B692-9FCE-8238-E6671C8D617B}"/>
              </a:ext>
            </a:extLst>
          </p:cNvPr>
          <p:cNvSpPr txBox="1"/>
          <p:nvPr/>
        </p:nvSpPr>
        <p:spPr>
          <a:xfrm>
            <a:off x="7710504" y="2556690"/>
            <a:ext cx="15523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Réception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 ou Portails)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90B325-64CB-6A70-75D9-33560C3C8E40}"/>
              </a:ext>
            </a:extLst>
          </p:cNvPr>
          <p:cNvSpPr txBox="1"/>
          <p:nvPr/>
        </p:nvSpPr>
        <p:spPr>
          <a:xfrm>
            <a:off x="6170764" y="2783836"/>
            <a:ext cx="1329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Réserve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A9BF99-7751-E57B-4342-5E28F6E43D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6746393" y="3881433"/>
            <a:ext cx="178141" cy="1245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77E1A67-6642-E871-7160-FFCD508AED6C}"/>
              </a:ext>
            </a:extLst>
          </p:cNvPr>
          <p:cNvSpPr txBox="1"/>
          <p:nvPr/>
        </p:nvSpPr>
        <p:spPr>
          <a:xfrm>
            <a:off x="2839296" y="2080431"/>
            <a:ext cx="12318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Départ d'employé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A911D3-803C-B24F-3438-F6169D073C3E}"/>
              </a:ext>
            </a:extLst>
          </p:cNvPr>
          <p:cNvSpPr txBox="1"/>
          <p:nvPr/>
        </p:nvSpPr>
        <p:spPr>
          <a:xfrm>
            <a:off x="2239667" y="2670262"/>
            <a:ext cx="108407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Exécution en ligne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2632E8-F33C-60B5-D412-A9EF2EDFC781}"/>
              </a:ext>
            </a:extLst>
          </p:cNvPr>
          <p:cNvSpPr txBox="1"/>
          <p:nvPr/>
        </p:nvSpPr>
        <p:spPr>
          <a:xfrm>
            <a:off x="1201793" y="4547213"/>
            <a:ext cx="14302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Départ client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44959D-6C1B-CA4F-D308-6BAD12694D84}"/>
              </a:ext>
            </a:extLst>
          </p:cNvPr>
          <p:cNvCxnSpPr/>
          <p:nvPr/>
        </p:nvCxnSpPr>
        <p:spPr>
          <a:xfrm>
            <a:off x="2632042" y="4781485"/>
            <a:ext cx="1342418" cy="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374D80D-FA9B-DE30-0109-3B77CB9E7239}"/>
              </a:ext>
            </a:extLst>
          </p:cNvPr>
          <p:cNvCxnSpPr>
            <a:cxnSpLocks/>
          </p:cNvCxnSpPr>
          <p:nvPr/>
        </p:nvCxnSpPr>
        <p:spPr>
          <a:xfrm>
            <a:off x="6835463" y="3290309"/>
            <a:ext cx="0" cy="5447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747234-5AAC-5F21-E1F5-1D11E3716937}"/>
              </a:ext>
            </a:extLst>
          </p:cNvPr>
          <p:cNvCxnSpPr>
            <a:cxnSpLocks/>
          </p:cNvCxnSpPr>
          <p:nvPr/>
        </p:nvCxnSpPr>
        <p:spPr>
          <a:xfrm>
            <a:off x="8474349" y="3015989"/>
            <a:ext cx="0" cy="614721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91B114-C8EF-9D06-E25B-8E20C882A881}"/>
              </a:ext>
            </a:extLst>
          </p:cNvPr>
          <p:cNvCxnSpPr>
            <a:cxnSpLocks/>
          </p:cNvCxnSpPr>
          <p:nvPr/>
        </p:nvCxnSpPr>
        <p:spPr>
          <a:xfrm>
            <a:off x="5992315" y="2712094"/>
            <a:ext cx="0" cy="40752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CF04A53-0291-777C-7EB5-ADCAC8BA7A3F}"/>
              </a:ext>
            </a:extLst>
          </p:cNvPr>
          <p:cNvCxnSpPr>
            <a:cxnSpLocks/>
          </p:cNvCxnSpPr>
          <p:nvPr/>
        </p:nvCxnSpPr>
        <p:spPr>
          <a:xfrm>
            <a:off x="4531651" y="2095964"/>
            <a:ext cx="0" cy="6614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98C51FE-99F6-ABC5-34DC-5AD4BABE93AB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5028506" y="2062554"/>
            <a:ext cx="703900" cy="284372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DED0A8-2EE6-8F4F-F399-A68BA722E636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450996" y="2772928"/>
            <a:ext cx="4207" cy="4832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E4162B5-3B19-F09E-F0C4-F539ABF5F0B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781703" y="3362759"/>
            <a:ext cx="0" cy="2779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lose-up of a device&#10;&#10;Description automatically generated">
            <a:extLst>
              <a:ext uri="{FF2B5EF4-FFF2-40B4-BE49-F238E27FC236}">
                <a16:creationId xmlns:a16="http://schemas.microsoft.com/office/drawing/2014/main" id="{F03B776C-DBCE-4CC4-EB7F-01A82E0C27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149" y="3700160"/>
            <a:ext cx="251184" cy="238703"/>
          </a:xfrm>
          <a:prstGeom prst="rect">
            <a:avLst/>
          </a:prstGeom>
        </p:spPr>
      </p:pic>
      <p:pic>
        <p:nvPicPr>
          <p:cNvPr id="38" name="Picture 37" descr="A black label printer with a screen&#10;&#10;Description automatically generated">
            <a:extLst>
              <a:ext uri="{FF2B5EF4-FFF2-40B4-BE49-F238E27FC236}">
                <a16:creationId xmlns:a16="http://schemas.microsoft.com/office/drawing/2014/main" id="{79F86466-503E-1B3C-B574-01CEC0E792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249" y="3737867"/>
            <a:ext cx="445424" cy="362745"/>
          </a:xfrm>
          <a:prstGeom prst="rect">
            <a:avLst/>
          </a:prstGeom>
        </p:spPr>
      </p:pic>
      <p:pic>
        <p:nvPicPr>
          <p:cNvPr id="39" name="Picture 38" descr="A black and yellow sign&#10;&#10;Description automatically generated">
            <a:extLst>
              <a:ext uri="{FF2B5EF4-FFF2-40B4-BE49-F238E27FC236}">
                <a16:creationId xmlns:a16="http://schemas.microsoft.com/office/drawing/2014/main" id="{3F88EFA0-4199-D6C4-E17C-384080B42BD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894" y="4072085"/>
            <a:ext cx="302410" cy="721374"/>
          </a:xfrm>
          <a:prstGeom prst="rect">
            <a:avLst/>
          </a:prstGeom>
        </p:spPr>
      </p:pic>
      <p:pic>
        <p:nvPicPr>
          <p:cNvPr id="40" name="Picture 39" descr="A black and yellow sign&#10;&#10;Description automatically generated">
            <a:extLst>
              <a:ext uri="{FF2B5EF4-FFF2-40B4-BE49-F238E27FC236}">
                <a16:creationId xmlns:a16="http://schemas.microsoft.com/office/drawing/2014/main" id="{4C5EA5B6-9377-8265-C677-EFF2D009070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602" y="3672183"/>
            <a:ext cx="302410" cy="7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8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Visibilité pour un </a:t>
            </a:r>
            <a:r>
              <a:rPr lang="en-US" dirty="0">
                <a:solidFill>
                  <a:schemeClr val="accent1"/>
                </a:solidFill>
              </a:rPr>
              <a:t>Dépôt de colis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A217BE-DE67-FBB6-71EC-011C30F2F5B5}"/>
              </a:ext>
            </a:extLst>
          </p:cNvPr>
          <p:cNvGrpSpPr/>
          <p:nvPr/>
        </p:nvGrpSpPr>
        <p:grpSpPr>
          <a:xfrm>
            <a:off x="4651338" y="2173025"/>
            <a:ext cx="4760880" cy="3416377"/>
            <a:chOff x="2794354" y="1607614"/>
            <a:chExt cx="6336732" cy="4547199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8269562-9E7D-18ED-9E48-C52987CCF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78" b="-4190"/>
            <a:stretch/>
          </p:blipFill>
          <p:spPr>
            <a:xfrm>
              <a:off x="2794354" y="1607614"/>
              <a:ext cx="6336732" cy="454719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6B39959-07F7-E32D-2EE6-64DD5FA7F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225906">
              <a:off x="5745693" y="2281309"/>
              <a:ext cx="161946" cy="1131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D959B5B-158C-F079-EDDA-E51C69881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225906">
              <a:off x="4270375" y="3136093"/>
              <a:ext cx="161946" cy="1131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FA8E7F5-18FF-58AA-511A-91C9BE07A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3112063">
              <a:off x="6830029" y="5035111"/>
              <a:ext cx="161946" cy="1131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957443C-9FAF-B869-DC61-D344A2E99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3112063">
              <a:off x="7858874" y="4335358"/>
              <a:ext cx="161946" cy="11318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35DE9D4-A575-C119-7746-A729B999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6006" y="4092170"/>
              <a:ext cx="213725" cy="202327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393AF1C-3DE2-771E-E3C6-8BDE38AACC25}"/>
                </a:ext>
              </a:extLst>
            </p:cNvPr>
            <p:cNvGrpSpPr/>
            <p:nvPr/>
          </p:nvGrpSpPr>
          <p:grpSpPr>
            <a:xfrm>
              <a:off x="7326538" y="4645604"/>
              <a:ext cx="212682" cy="150403"/>
              <a:chOff x="3132036" y="1486786"/>
              <a:chExt cx="6072337" cy="429418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3660CCC-E046-3D4D-45AD-4F94838ECB8E}"/>
                  </a:ext>
                </a:extLst>
              </p:cNvPr>
              <p:cNvSpPr/>
              <p:nvPr/>
            </p:nvSpPr>
            <p:spPr>
              <a:xfrm>
                <a:off x="5526921" y="4123038"/>
                <a:ext cx="1513056" cy="4986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2B33633-38B1-332F-296B-542A5EB91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32036" y="1486786"/>
                <a:ext cx="6072337" cy="4294189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1960E16-A8A0-D63A-E063-05CEC1A2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2722" y="3760254"/>
              <a:ext cx="204752" cy="204752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19884F-10C7-3D93-5174-F9416B82F244}"/>
                </a:ext>
              </a:extLst>
            </p:cNvPr>
            <p:cNvSpPr/>
            <p:nvPr/>
          </p:nvSpPr>
          <p:spPr>
            <a:xfrm>
              <a:off x="5090640" y="3685044"/>
              <a:ext cx="497804" cy="302786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8" name="Picture 3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C457744E-0CDD-F164-F80B-9288F5B7A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4646"/>
            <a:stretch/>
          </p:blipFill>
          <p:spPr>
            <a:xfrm>
              <a:off x="5029377" y="3261231"/>
              <a:ext cx="192106" cy="26226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8315A3C-6341-75E0-F68E-8A2BC1C9B347}"/>
              </a:ext>
            </a:extLst>
          </p:cNvPr>
          <p:cNvSpPr txBox="1"/>
          <p:nvPr/>
        </p:nvSpPr>
        <p:spPr>
          <a:xfrm>
            <a:off x="7527133" y="2083510"/>
            <a:ext cx="1824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Imprimer &amp; Étiqueter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Suivi des cages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(et équilibre entre les sites)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24E0B9-AF65-3D39-20DC-D9A00D09928F}"/>
              </a:ext>
            </a:extLst>
          </p:cNvPr>
          <p:cNvSpPr txBox="1"/>
          <p:nvPr/>
        </p:nvSpPr>
        <p:spPr>
          <a:xfrm>
            <a:off x="8029396" y="2723293"/>
            <a:ext cx="193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Trier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Gérer l'inventaire et localiser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colis non livrés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CDB9E-32FD-A03D-2552-E4D669EA7D70}"/>
              </a:ext>
            </a:extLst>
          </p:cNvPr>
          <p:cNvSpPr txBox="1"/>
          <p:nvPr/>
        </p:nvSpPr>
        <p:spPr>
          <a:xfrm>
            <a:off x="9300534" y="3175978"/>
            <a:ext cx="1682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Pré-chargement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Associer le bon colis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au bon camion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B5BBA0-A0CC-2476-E714-7E731C9362B3}"/>
              </a:ext>
            </a:extLst>
          </p:cNvPr>
          <p:cNvSpPr txBox="1"/>
          <p:nvPr/>
        </p:nvSpPr>
        <p:spPr>
          <a:xfrm>
            <a:off x="9302834" y="3746032"/>
            <a:ext cx="145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Sortant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852755-1497-4242-CE04-4DDF1000921D}"/>
              </a:ext>
            </a:extLst>
          </p:cNvPr>
          <p:cNvSpPr txBox="1"/>
          <p:nvPr/>
        </p:nvSpPr>
        <p:spPr>
          <a:xfrm>
            <a:off x="9844194" y="4133185"/>
            <a:ext cx="108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Charger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Trouver le colis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sur camion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CBFAEE-B025-3733-BB99-4EFD34B94267}"/>
              </a:ext>
            </a:extLst>
          </p:cNvPr>
          <p:cNvSpPr txBox="1"/>
          <p:nvPr/>
        </p:nvSpPr>
        <p:spPr>
          <a:xfrm>
            <a:off x="5367754" y="1600382"/>
            <a:ext cx="145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Entrant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B48D16-ADFF-227A-BA5C-72ACE1193D1A}"/>
              </a:ext>
            </a:extLst>
          </p:cNvPr>
          <p:cNvSpPr txBox="1"/>
          <p:nvPr/>
        </p:nvSpPr>
        <p:spPr>
          <a:xfrm>
            <a:off x="3247634" y="4777757"/>
            <a:ext cx="2472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Conservation / Mise en scène spéciale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(Pour douanes, non livré)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995E3BD-F70E-2897-3529-EA8010EB4FF4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720029" y="4313126"/>
            <a:ext cx="881699" cy="703158"/>
          </a:xfrm>
          <a:prstGeom prst="bentConnector3">
            <a:avLst>
              <a:gd name="adj1" fmla="val 99934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923C8205-D9CA-0E43-A305-9CF558201DD5}"/>
              </a:ext>
            </a:extLst>
          </p:cNvPr>
          <p:cNvCxnSpPr>
            <a:cxnSpLocks/>
            <a:stCxn id="30" idx="1"/>
            <a:endCxn id="45" idx="1"/>
          </p:cNvCxnSpPr>
          <p:nvPr/>
        </p:nvCxnSpPr>
        <p:spPr>
          <a:xfrm rot="5400000" flipH="1" flipV="1">
            <a:off x="8732663" y="3646915"/>
            <a:ext cx="317164" cy="823177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065677C-CBC0-2024-F3F3-5764A2F32971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097889" y="3499144"/>
            <a:ext cx="1202645" cy="400607"/>
          </a:xfrm>
          <a:prstGeom prst="bentConnector3">
            <a:avLst>
              <a:gd name="adj1" fmla="val 720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FCC0A07D-4579-309A-EBA6-90561DCE99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95635" y="2570653"/>
            <a:ext cx="615090" cy="244189"/>
          </a:xfrm>
          <a:prstGeom prst="bentConnector3">
            <a:avLst>
              <a:gd name="adj1" fmla="val 102118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4752FEC-3C41-9196-8D24-807B22A396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28500" y="3320198"/>
            <a:ext cx="783381" cy="228843"/>
          </a:xfrm>
          <a:prstGeom prst="bentConnector3">
            <a:avLst>
              <a:gd name="adj1" fmla="val 100683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D7EFAC4-2447-6BB4-F3FE-8D66BFDE6CD4}"/>
              </a:ext>
            </a:extLst>
          </p:cNvPr>
          <p:cNvCxnSpPr>
            <a:cxnSpLocks/>
          </p:cNvCxnSpPr>
          <p:nvPr/>
        </p:nvCxnSpPr>
        <p:spPr>
          <a:xfrm>
            <a:off x="6097638" y="1905116"/>
            <a:ext cx="0" cy="334017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2A6C936-F6EF-5970-5512-ABF61A4F0F1E}"/>
              </a:ext>
            </a:extLst>
          </p:cNvPr>
          <p:cNvCxnSpPr>
            <a:cxnSpLocks/>
          </p:cNvCxnSpPr>
          <p:nvPr/>
        </p:nvCxnSpPr>
        <p:spPr>
          <a:xfrm flipH="1">
            <a:off x="9325515" y="4468781"/>
            <a:ext cx="432469" cy="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1F6D855-447C-27C6-BDB3-7D451347AB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>
          <a:xfrm>
            <a:off x="1603853" y="2083332"/>
            <a:ext cx="2722906" cy="1532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567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44" grpId="0"/>
      <p:bldP spid="45" grpId="0"/>
      <p:bldP spid="47" grpId="0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BC2E8DF6-B25E-9C8E-B501-A5B4D7FDD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>
          <a:xfrm>
            <a:off x="1603853" y="2083332"/>
            <a:ext cx="2722906" cy="1532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EC8B4AC-A2E6-F711-3A8D-239F97793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/>
        </p:blipFill>
        <p:spPr>
          <a:xfrm>
            <a:off x="1603853" y="3746034"/>
            <a:ext cx="2722476" cy="1532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de contrôle pour un</a:t>
            </a:r>
            <a:r>
              <a:rPr lang="en-US" dirty="0">
                <a:solidFill>
                  <a:schemeClr val="accent1"/>
                </a:solidFill>
              </a:rPr>
              <a:t>Usine de fabrication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9DE033-D8DB-B0D5-FAD2-0EDF78431457}"/>
              </a:ext>
            </a:extLst>
          </p:cNvPr>
          <p:cNvGrpSpPr/>
          <p:nvPr/>
        </p:nvGrpSpPr>
        <p:grpSpPr>
          <a:xfrm>
            <a:off x="5512943" y="2335115"/>
            <a:ext cx="4282045" cy="2945986"/>
            <a:chOff x="3305847" y="1847555"/>
            <a:chExt cx="5699401" cy="3921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1789E3-8028-21F5-2806-CA8710EA7F7F}"/>
                </a:ext>
              </a:extLst>
            </p:cNvPr>
            <p:cNvGrpSpPr/>
            <p:nvPr/>
          </p:nvGrpSpPr>
          <p:grpSpPr>
            <a:xfrm>
              <a:off x="3305847" y="1847555"/>
              <a:ext cx="5699401" cy="3921107"/>
              <a:chOff x="3305847" y="1847555"/>
              <a:chExt cx="5699401" cy="3921107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2334948A-5A71-C6CC-CB2E-87495BC71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1716"/>
              <a:stretch/>
            </p:blipFill>
            <p:spPr>
              <a:xfrm>
                <a:off x="3305847" y="1847555"/>
                <a:ext cx="5699401" cy="392110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55EC0C8-32EA-287D-2570-299090E510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4437614" y="3222018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00E33A0-A367-EAC0-6CBB-16304D2188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5293212" y="2772534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53DE2E8-FCA2-743C-EC3C-5AB009A804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5577097" y="2614820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7B004D9-0F52-B6EC-5E46-F48B718865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5837325" y="2461049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6178062-C48B-9157-D5B9-2A3535E84F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6700810" y="3009105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A542E1D-5504-396F-8DAF-41DF821362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6184296" y="3338334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3BA5586-1DF3-5BE8-9B41-566278A750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5829440" y="3559134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0B0B7C9-FE28-9ABA-85FD-52E275504D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604164">
                <a:off x="4536005" y="4316412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8E6A792-D812-6636-185B-BE79304313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604164">
                <a:off x="5186575" y="4485955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35B6719-766A-C36C-0630-227190B6A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604164">
                <a:off x="7848155" y="3229688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21DDAA5-AD4E-AC19-87A7-5B9CE9D1C1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604164">
                <a:off x="6643614" y="2592918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1DAC74F-0D60-82AC-6BC4-6ACCF42905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7428693" y="4350990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79F62BF-C82A-3323-6A6E-3F3FF6865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7476007" y="4948331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025F64-7F4B-404A-AAC2-686208286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39620" y="3353159"/>
                <a:ext cx="233609" cy="234417"/>
              </a:xfrm>
              <a:prstGeom prst="rect">
                <a:avLst/>
              </a:prstGeom>
            </p:spPr>
          </p:pic>
          <p:pic>
            <p:nvPicPr>
              <p:cNvPr id="27" name="Picture 26" descr="A close up of a machine&#10;&#10;Description automatically generated">
                <a:extLst>
                  <a:ext uri="{FF2B5EF4-FFF2-40B4-BE49-F238E27FC236}">
                    <a16:creationId xmlns:a16="http://schemas.microsoft.com/office/drawing/2014/main" id="{AF9A953E-A580-548C-F175-27C842EC70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 b="-4646"/>
              <a:stretch/>
            </p:blipFill>
            <p:spPr>
              <a:xfrm>
                <a:off x="7359386" y="3291268"/>
                <a:ext cx="211317" cy="2884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81E45AA-88F9-24B6-B791-BC17C07DE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0164" y="3818247"/>
              <a:ext cx="197328" cy="15458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B3D1C0-EEFE-E866-0577-8F83935CC2CD}"/>
              </a:ext>
            </a:extLst>
          </p:cNvPr>
          <p:cNvSpPr txBox="1"/>
          <p:nvPr/>
        </p:nvSpPr>
        <p:spPr>
          <a:xfrm>
            <a:off x="6746746" y="1863118"/>
            <a:ext cx="145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Station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526C14-7F0E-70D5-E6F5-C1B534D6EEAE}"/>
              </a:ext>
            </a:extLst>
          </p:cNvPr>
          <p:cNvCxnSpPr>
            <a:cxnSpLocks/>
          </p:cNvCxnSpPr>
          <p:nvPr/>
        </p:nvCxnSpPr>
        <p:spPr>
          <a:xfrm>
            <a:off x="7476630" y="2167852"/>
            <a:ext cx="0" cy="142185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13CB8D-FC7F-03F6-9855-D02388B420A5}"/>
              </a:ext>
            </a:extLst>
          </p:cNvPr>
          <p:cNvSpPr txBox="1"/>
          <p:nvPr/>
        </p:nvSpPr>
        <p:spPr>
          <a:xfrm>
            <a:off x="5374366" y="2073394"/>
            <a:ext cx="145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Inventaire côté ligne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AAEE93-4D07-FA20-ADEA-9AB9C5E1E2F4}"/>
              </a:ext>
            </a:extLst>
          </p:cNvPr>
          <p:cNvSpPr txBox="1"/>
          <p:nvPr/>
        </p:nvSpPr>
        <p:spPr>
          <a:xfrm>
            <a:off x="8284921" y="2024157"/>
            <a:ext cx="156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Réception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B7B964-33A2-6FA7-1C71-EA7AED91E205}"/>
              </a:ext>
            </a:extLst>
          </p:cNvPr>
          <p:cNvSpPr txBox="1"/>
          <p:nvPr/>
        </p:nvSpPr>
        <p:spPr>
          <a:xfrm>
            <a:off x="8885967" y="2305413"/>
            <a:ext cx="156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Chaîne de montage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6A6442-B2AE-1124-4948-920DBE4DC6C8}"/>
              </a:ext>
            </a:extLst>
          </p:cNvPr>
          <p:cNvSpPr txBox="1"/>
          <p:nvPr/>
        </p:nvSpPr>
        <p:spPr>
          <a:xfrm>
            <a:off x="9216202" y="2799619"/>
            <a:ext cx="156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Produit initial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B2300D-17DB-BE3B-EC52-22F0E6E37822}"/>
              </a:ext>
            </a:extLst>
          </p:cNvPr>
          <p:cNvSpPr txBox="1"/>
          <p:nvPr/>
        </p:nvSpPr>
        <p:spPr>
          <a:xfrm>
            <a:off x="9937639" y="3252095"/>
            <a:ext cx="156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Expédition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238832-1A41-0E66-E1DC-848A46861338}"/>
              </a:ext>
            </a:extLst>
          </p:cNvPr>
          <p:cNvSpPr txBox="1"/>
          <p:nvPr/>
        </p:nvSpPr>
        <p:spPr>
          <a:xfrm>
            <a:off x="9693695" y="3993447"/>
            <a:ext cx="185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Place de marché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Lectures de conteneurs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6EA6BD-0533-3733-B5AD-9ADFECFCED8B}"/>
              </a:ext>
            </a:extLst>
          </p:cNvPr>
          <p:cNvSpPr txBox="1"/>
          <p:nvPr/>
        </p:nvSpPr>
        <p:spPr>
          <a:xfrm>
            <a:off x="9461268" y="4491651"/>
            <a:ext cx="185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Chantier d'expédition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Entrée / Sortie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A5BA1F-E5ED-4326-6FC9-858605B81D53}"/>
              </a:ext>
            </a:extLst>
          </p:cNvPr>
          <p:cNvSpPr txBox="1"/>
          <p:nvPr/>
        </p:nvSpPr>
        <p:spPr>
          <a:xfrm>
            <a:off x="4684941" y="4728397"/>
            <a:ext cx="185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Expédition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Produit fini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4C2113-3461-D85E-3ED8-DACD4141989F}"/>
              </a:ext>
            </a:extLst>
          </p:cNvPr>
          <p:cNvSpPr txBox="1"/>
          <p:nvPr/>
        </p:nvSpPr>
        <p:spPr>
          <a:xfrm>
            <a:off x="3970519" y="4099824"/>
            <a:ext cx="185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Produit fini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9F9A50-143C-175C-0EDA-45DE61B3A02B}"/>
              </a:ext>
            </a:extLst>
          </p:cNvPr>
          <p:cNvSpPr txBox="1"/>
          <p:nvPr/>
        </p:nvSpPr>
        <p:spPr>
          <a:xfrm>
            <a:off x="4863717" y="2581202"/>
            <a:ext cx="145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Imprimer &amp;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Étiqueter les articles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017B11-9EC5-9832-011B-D8DBDC96A663}"/>
              </a:ext>
            </a:extLst>
          </p:cNvPr>
          <p:cNvSpPr txBox="1"/>
          <p:nvPr/>
        </p:nvSpPr>
        <p:spPr>
          <a:xfrm>
            <a:off x="3610485" y="3304342"/>
            <a:ext cx="185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Réception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BA53AD-DE02-C82F-FF9A-1D0B7F9C497F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5460720" y="3448654"/>
            <a:ext cx="946132" cy="9577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A266BCB-54DD-7DF0-1CAE-ED0283C3DABD}"/>
              </a:ext>
            </a:extLst>
          </p:cNvPr>
          <p:cNvCxnSpPr>
            <a:cxnSpLocks/>
          </p:cNvCxnSpPr>
          <p:nvPr/>
        </p:nvCxnSpPr>
        <p:spPr>
          <a:xfrm flipV="1">
            <a:off x="5814748" y="4254762"/>
            <a:ext cx="685460" cy="693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D28A1D1-096E-065C-70CC-983C28570539}"/>
              </a:ext>
            </a:extLst>
          </p:cNvPr>
          <p:cNvCxnSpPr>
            <a:cxnSpLocks/>
          </p:cNvCxnSpPr>
          <p:nvPr/>
        </p:nvCxnSpPr>
        <p:spPr>
          <a:xfrm flipV="1">
            <a:off x="8814763" y="4702407"/>
            <a:ext cx="685460" cy="693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B18DCA4-31B6-0729-6208-76705DA513E3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825686" y="4255057"/>
            <a:ext cx="868009" cy="844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8C83A2-9FBB-FC50-6C41-36685DEB5793}"/>
              </a:ext>
            </a:extLst>
          </p:cNvPr>
          <p:cNvCxnSpPr>
            <a:cxnSpLocks/>
          </p:cNvCxnSpPr>
          <p:nvPr/>
        </p:nvCxnSpPr>
        <p:spPr>
          <a:xfrm flipV="1">
            <a:off x="9072304" y="3413806"/>
            <a:ext cx="868009" cy="844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EACA4535-84FC-0F10-B227-B1D5D3B30BCC}"/>
              </a:ext>
            </a:extLst>
          </p:cNvPr>
          <p:cNvCxnSpPr>
            <a:cxnSpLocks/>
            <a:endCxn id="37" idx="1"/>
          </p:cNvCxnSpPr>
          <p:nvPr/>
        </p:nvCxnSpPr>
        <p:spPr>
          <a:xfrm rot="5400000" flipH="1" flipV="1">
            <a:off x="7877085" y="2380273"/>
            <a:ext cx="610062" cy="205609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CF7B1D-E43F-D3D6-E25C-74660247D327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200668" y="2953508"/>
            <a:ext cx="1015534" cy="272343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F107DDD-900A-C7D3-D723-17B853A15912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>
            <a:off x="6436661" y="4444378"/>
            <a:ext cx="644144" cy="447114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868746-9D45-C12D-285B-C63E8509D3D8}"/>
              </a:ext>
            </a:extLst>
          </p:cNvPr>
          <p:cNvCxnSpPr>
            <a:cxnSpLocks/>
          </p:cNvCxnSpPr>
          <p:nvPr/>
        </p:nvCxnSpPr>
        <p:spPr>
          <a:xfrm flipH="1">
            <a:off x="7769299" y="2508924"/>
            <a:ext cx="1116668" cy="911884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E7A1C6B-1C77-B827-9BF1-3445F006058F}"/>
              </a:ext>
            </a:extLst>
          </p:cNvPr>
          <p:cNvCxnSpPr>
            <a:cxnSpLocks/>
          </p:cNvCxnSpPr>
          <p:nvPr/>
        </p:nvCxnSpPr>
        <p:spPr>
          <a:xfrm rot="10800000">
            <a:off x="6833364" y="2335005"/>
            <a:ext cx="437943" cy="61543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AE25A093-A435-5C49-E95B-7CFEEFE42B84}"/>
              </a:ext>
            </a:extLst>
          </p:cNvPr>
          <p:cNvCxnSpPr>
            <a:cxnSpLocks/>
            <a:endCxn id="45" idx="3"/>
          </p:cNvCxnSpPr>
          <p:nvPr/>
        </p:nvCxnSpPr>
        <p:spPr>
          <a:xfrm rot="16200000" flipV="1">
            <a:off x="6295017" y="2870510"/>
            <a:ext cx="704027" cy="648632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7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6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3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B26F69B-C36F-D565-02D4-E29C8D54BEDA}"/>
              </a:ext>
            </a:extLst>
          </p:cNvPr>
          <p:cNvGrpSpPr/>
          <p:nvPr/>
        </p:nvGrpSpPr>
        <p:grpSpPr>
          <a:xfrm>
            <a:off x="8765277" y="1553140"/>
            <a:ext cx="2911950" cy="1428097"/>
            <a:chOff x="7736703" y="1553140"/>
            <a:chExt cx="2911950" cy="142809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A65D62B-CCF5-199B-B147-FDECD0871B40}"/>
                </a:ext>
              </a:extLst>
            </p:cNvPr>
            <p:cNvSpPr/>
            <p:nvPr/>
          </p:nvSpPr>
          <p:spPr>
            <a:xfrm>
              <a:off x="7945058" y="1842613"/>
              <a:ext cx="2524965" cy="1138624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1"/>
              </a:solidFill>
              <a:prstDash val="solid"/>
              <a:miter/>
            </a:ln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EEB38601-F389-D29B-D1B7-66B92ABE81D5}"/>
                </a:ext>
              </a:extLst>
            </p:cNvPr>
            <p:cNvSpPr txBox="1">
              <a:spLocks/>
            </p:cNvSpPr>
            <p:nvPr/>
          </p:nvSpPr>
          <p:spPr>
            <a:xfrm>
              <a:off x="7736703" y="1553140"/>
              <a:ext cx="2911950" cy="21788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3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Traçabilité alimentaire en fabrication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0DB5BD2-012F-D734-CB5D-C7194778667D}"/>
              </a:ext>
            </a:extLst>
          </p:cNvPr>
          <p:cNvGrpSpPr/>
          <p:nvPr/>
        </p:nvGrpSpPr>
        <p:grpSpPr>
          <a:xfrm>
            <a:off x="6262825" y="1553140"/>
            <a:ext cx="2524965" cy="1428097"/>
            <a:chOff x="6384559" y="1553140"/>
            <a:chExt cx="2524965" cy="142809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61C3231-5D7A-20EA-7A51-6EDE7DE94E3E}"/>
                </a:ext>
              </a:extLst>
            </p:cNvPr>
            <p:cNvSpPr/>
            <p:nvPr/>
          </p:nvSpPr>
          <p:spPr>
            <a:xfrm>
              <a:off x="6384559" y="1842613"/>
              <a:ext cx="2524965" cy="1138624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3"/>
              </a:solidFill>
              <a:prstDash val="solid"/>
              <a:miter/>
            </a:ln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09874EDD-2099-A4AC-D3ED-CAE25FF84179}"/>
                </a:ext>
              </a:extLst>
            </p:cNvPr>
            <p:cNvSpPr txBox="1">
              <a:spLocks/>
            </p:cNvSpPr>
            <p:nvPr/>
          </p:nvSpPr>
          <p:spPr>
            <a:xfrm>
              <a:off x="6575508" y="1553140"/>
              <a:ext cx="2143066" cy="21788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Suivi des colis T&amp;L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70F8378-DE9B-D577-EB1C-56F03DE11EB4}"/>
              </a:ext>
            </a:extLst>
          </p:cNvPr>
          <p:cNvGrpSpPr/>
          <p:nvPr/>
        </p:nvGrpSpPr>
        <p:grpSpPr>
          <a:xfrm>
            <a:off x="3557274" y="1553140"/>
            <a:ext cx="2537138" cy="1428097"/>
            <a:chOff x="3679008" y="1553140"/>
            <a:chExt cx="2537138" cy="142809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4FFA5D-CBA6-355C-AB55-7AAEE5D56866}"/>
                </a:ext>
              </a:extLst>
            </p:cNvPr>
            <p:cNvSpPr/>
            <p:nvPr/>
          </p:nvSpPr>
          <p:spPr>
            <a:xfrm>
              <a:off x="3679008" y="1842613"/>
              <a:ext cx="2537138" cy="1138624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2"/>
              </a:solidFill>
              <a:prstDash val="solid"/>
              <a:miter/>
            </a:ln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A770D19C-577E-B581-EF4B-4B1D69F28D5D}"/>
                </a:ext>
              </a:extLst>
            </p:cNvPr>
            <p:cNvSpPr txBox="1">
              <a:spLocks/>
            </p:cNvSpPr>
            <p:nvPr/>
          </p:nvSpPr>
          <p:spPr>
            <a:xfrm>
              <a:off x="3876044" y="1553140"/>
              <a:ext cx="2143066" cy="21788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Prévention des pertes au détail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4546088-F564-C3E3-EBBE-F2FD8402B8EF}"/>
              </a:ext>
            </a:extLst>
          </p:cNvPr>
          <p:cNvSpPr txBox="1"/>
          <p:nvPr/>
        </p:nvSpPr>
        <p:spPr>
          <a:xfrm>
            <a:off x="3596753" y="1864930"/>
            <a:ext cx="1586833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Installation physique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22F724-EA0A-9930-B66E-B9817E1E499A}"/>
              </a:ext>
            </a:extLst>
          </p:cNvPr>
          <p:cNvSpPr txBox="1"/>
          <p:nvPr/>
        </p:nvSpPr>
        <p:spPr>
          <a:xfrm>
            <a:off x="3596753" y="2032228"/>
            <a:ext cx="2345460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Intégration logicielle (inventaire)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B6EB77-C8C7-65D1-6DAF-2191CE64E6FD}"/>
              </a:ext>
            </a:extLst>
          </p:cNvPr>
          <p:cNvSpPr txBox="1"/>
          <p:nvPr/>
        </p:nvSpPr>
        <p:spPr>
          <a:xfrm>
            <a:off x="3596753" y="2199526"/>
            <a:ext cx="2070732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Étiquetage à la source par le fabricant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EDBF4D-2811-E9FB-2DEF-93E2235E16C8}"/>
              </a:ext>
            </a:extLst>
          </p:cNvPr>
          <p:cNvSpPr txBox="1"/>
          <p:nvPr/>
        </p:nvSpPr>
        <p:spPr>
          <a:xfrm>
            <a:off x="3596753" y="2366824"/>
            <a:ext cx="2070732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Rapprochement du journal des transactions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8A5BCA-837F-F2C7-960D-AD80BF0234FC}"/>
              </a:ext>
            </a:extLst>
          </p:cNvPr>
          <p:cNvSpPr txBox="1"/>
          <p:nvPr/>
        </p:nvSpPr>
        <p:spPr>
          <a:xfrm>
            <a:off x="3596753" y="2534122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Associer la vidéo aux événements de perte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C68A6C-446A-3C97-D628-CF798195D980}"/>
              </a:ext>
            </a:extLst>
          </p:cNvPr>
          <p:cNvSpPr txBox="1"/>
          <p:nvPr/>
        </p:nvSpPr>
        <p:spPr>
          <a:xfrm>
            <a:off x="3596753" y="2701420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Constituer un dossier pour les forces de l'ordre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1403C5-853E-3D99-16D4-7DE74530FE4A}"/>
              </a:ext>
            </a:extLst>
          </p:cNvPr>
          <p:cNvSpPr txBox="1"/>
          <p:nvPr/>
        </p:nvSpPr>
        <p:spPr>
          <a:xfrm>
            <a:off x="6326000" y="1844117"/>
            <a:ext cx="1586833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Installation physique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40F52A-6997-524D-F8F3-2961A69DE184}"/>
              </a:ext>
            </a:extLst>
          </p:cNvPr>
          <p:cNvSpPr txBox="1"/>
          <p:nvPr/>
        </p:nvSpPr>
        <p:spPr>
          <a:xfrm>
            <a:off x="6326000" y="1999543"/>
            <a:ext cx="1586833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Intégration WMS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691C13-D67A-DC19-0AF9-2B0E1C2B06CB}"/>
              </a:ext>
            </a:extLst>
          </p:cNvPr>
          <p:cNvSpPr txBox="1"/>
          <p:nvPr/>
        </p:nvSpPr>
        <p:spPr>
          <a:xfrm>
            <a:off x="6326000" y="2154969"/>
            <a:ext cx="2070732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Intégration TMS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F97DA2-A8B8-2553-ED77-3914FF5F1D11}"/>
              </a:ext>
            </a:extLst>
          </p:cNvPr>
          <p:cNvSpPr txBox="1"/>
          <p:nvPr/>
        </p:nvSpPr>
        <p:spPr>
          <a:xfrm>
            <a:off x="6326000" y="2310395"/>
            <a:ext cx="2363306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Connexion des données d'articles et de colis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89F2F0-68CD-5780-FDAC-D490C68CE481}"/>
              </a:ext>
            </a:extLst>
          </p:cNvPr>
          <p:cNvSpPr txBox="1"/>
          <p:nvPr/>
        </p:nvSpPr>
        <p:spPr>
          <a:xfrm>
            <a:off x="6326000" y="2465821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Suivi du contenu des boîtes...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526F72-5B06-C821-6509-FF3816FB7340}"/>
              </a:ext>
            </a:extLst>
          </p:cNvPr>
          <p:cNvSpPr txBox="1"/>
          <p:nvPr/>
        </p:nvSpPr>
        <p:spPr>
          <a:xfrm>
            <a:off x="6326000" y="2603458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E-commerce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72034-5F22-BA48-1212-2AF9985B61EB}"/>
              </a:ext>
            </a:extLst>
          </p:cNvPr>
          <p:cNvSpPr txBox="1"/>
          <p:nvPr/>
        </p:nvSpPr>
        <p:spPr>
          <a:xfrm>
            <a:off x="6326000" y="2741096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Prévention du marché gris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99C524-6046-A6A6-05BC-4C02E81F865C}"/>
              </a:ext>
            </a:extLst>
          </p:cNvPr>
          <p:cNvSpPr txBox="1"/>
          <p:nvPr/>
        </p:nvSpPr>
        <p:spPr>
          <a:xfrm>
            <a:off x="9064887" y="1864930"/>
            <a:ext cx="1586833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Installation physique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4AFAC1-9A6D-21DE-A983-C8DC1D0D90B5}"/>
              </a:ext>
            </a:extLst>
          </p:cNvPr>
          <p:cNvSpPr txBox="1"/>
          <p:nvPr/>
        </p:nvSpPr>
        <p:spPr>
          <a:xfrm>
            <a:off x="9064887" y="2032228"/>
            <a:ext cx="1586833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Logiciel de gestion des stocks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FB96BD-7D44-CADE-6094-516180A86679}"/>
              </a:ext>
            </a:extLst>
          </p:cNvPr>
          <p:cNvSpPr txBox="1"/>
          <p:nvPr/>
        </p:nvSpPr>
        <p:spPr>
          <a:xfrm>
            <a:off x="9064887" y="2199526"/>
            <a:ext cx="2070732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Étiquetage à la source par le fabricant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E19A6-FC08-7C9D-815B-02AF1F22904F}"/>
              </a:ext>
            </a:extLst>
          </p:cNvPr>
          <p:cNvSpPr txBox="1"/>
          <p:nvPr/>
        </p:nvSpPr>
        <p:spPr>
          <a:xfrm>
            <a:off x="9064887" y="2366824"/>
            <a:ext cx="252496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Solutions de conformité FSMA 204</a:t>
            </a:r>
            <a:b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– traçabilité jusqu'à la source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B70F27-AE67-E9CE-5D6B-EEBDF82181FF}"/>
              </a:ext>
            </a:extLst>
          </p:cNvPr>
          <p:cNvSpPr txBox="1"/>
          <p:nvPr/>
        </p:nvSpPr>
        <p:spPr>
          <a:xfrm>
            <a:off x="9064887" y="2701420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Gestion des rappels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DBFFCF4-C1CF-ABDA-2A69-710320022BB6}"/>
              </a:ext>
            </a:extLst>
          </p:cNvPr>
          <p:cNvGrpSpPr/>
          <p:nvPr/>
        </p:nvGrpSpPr>
        <p:grpSpPr>
          <a:xfrm>
            <a:off x="457082" y="4362715"/>
            <a:ext cx="11041515" cy="1200799"/>
            <a:chOff x="457082" y="4362715"/>
            <a:chExt cx="11041515" cy="120079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50381A9-C7C9-1395-CA9C-A590AC521B55}"/>
                </a:ext>
              </a:extLst>
            </p:cNvPr>
            <p:cNvGrpSpPr/>
            <p:nvPr/>
          </p:nvGrpSpPr>
          <p:grpSpPr>
            <a:xfrm>
              <a:off x="457082" y="4424458"/>
              <a:ext cx="11041515" cy="1139056"/>
              <a:chOff x="457082" y="4424458"/>
              <a:chExt cx="11041515" cy="113905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01D7EE7-89A1-3DEF-7CC9-8D79067C0338}"/>
                  </a:ext>
                </a:extLst>
              </p:cNvPr>
              <p:cNvSpPr/>
              <p:nvPr/>
            </p:nvSpPr>
            <p:spPr>
              <a:xfrm>
                <a:off x="457082" y="4424458"/>
                <a:ext cx="11041515" cy="1139056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4"/>
                </a:solidFill>
                <a:prstDash val="solid"/>
                <a:miter/>
              </a:ln>
              <a:effectLst>
                <a:outerShdw blurRad="254000" sx="101000" sy="101000" algn="ctr" rotWithShape="0">
                  <a:prstClr val="black">
                    <a:alpha val="6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E6F0961A-C883-ECC2-5140-253F72CFBC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34" y="5239682"/>
                <a:ext cx="1396867" cy="21788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ctr" defTabSz="912813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4572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9144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3716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18288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j-ea"/>
                    <a:cs typeface="+mj-cs"/>
                  </a:rPr>
                  <a:t>Matériel Zebra</a:t>
                </a:r>
              </a:p>
            </p:txBody>
          </p:sp>
        </p:grpSp>
        <p:pic>
          <p:nvPicPr>
            <p:cNvPr id="21" name="Picture 20" descr="A close-up of a device&#10;&#10;Description automatically generated">
              <a:extLst>
                <a:ext uri="{FF2B5EF4-FFF2-40B4-BE49-F238E27FC236}">
                  <a16:creationId xmlns:a16="http://schemas.microsoft.com/office/drawing/2014/main" id="{2A20FA43-A357-F410-6713-54155F04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238" y="4544214"/>
              <a:ext cx="788321" cy="749150"/>
            </a:xfrm>
            <a:prstGeom prst="rect">
              <a:avLst/>
            </a:prstGeom>
          </p:spPr>
        </p:pic>
        <p:pic>
          <p:nvPicPr>
            <p:cNvPr id="22" name="Picture 21" descr="A black label printer with a screen&#10;&#10;Description automatically generated">
              <a:extLst>
                <a:ext uri="{FF2B5EF4-FFF2-40B4-BE49-F238E27FC236}">
                  <a16:creationId xmlns:a16="http://schemas.microsoft.com/office/drawing/2014/main" id="{A78EFA65-008E-6CFE-9F52-F8BA0295A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47734" y="4396892"/>
              <a:ext cx="1397934" cy="113845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F9F3554-4B0D-7001-1569-246B69090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4646"/>
            <a:stretch/>
          </p:blipFill>
          <p:spPr>
            <a:xfrm>
              <a:off x="5791536" y="4432365"/>
              <a:ext cx="802168" cy="1114802"/>
            </a:xfrm>
            <a:prstGeom prst="rect">
              <a:avLst/>
            </a:prstGeom>
          </p:spPr>
        </p:pic>
        <p:pic>
          <p:nvPicPr>
            <p:cNvPr id="24" name="Picture 23" descr="A black electronic device with buttons&#10;&#10;Description automatically generated">
              <a:extLst>
                <a:ext uri="{FF2B5EF4-FFF2-40B4-BE49-F238E27FC236}">
                  <a16:creationId xmlns:a16="http://schemas.microsoft.com/office/drawing/2014/main" id="{2E8CCC0B-EECC-0938-FA2C-601E06913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1004" y="4607564"/>
              <a:ext cx="635885" cy="685800"/>
            </a:xfrm>
            <a:prstGeom prst="rect">
              <a:avLst/>
            </a:prstGeom>
          </p:spPr>
        </p:pic>
        <p:pic>
          <p:nvPicPr>
            <p:cNvPr id="25" name="Picture 24" descr="A black electronic device with many small holes&#10;&#10;Description automatically generated with medium confidence">
              <a:extLst>
                <a:ext uri="{FF2B5EF4-FFF2-40B4-BE49-F238E27FC236}">
                  <a16:creationId xmlns:a16="http://schemas.microsoft.com/office/drawing/2014/main" id="{958F4F26-2722-A8E7-51BE-49E258217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56571" y="4544214"/>
              <a:ext cx="918913" cy="762501"/>
            </a:xfrm>
            <a:prstGeom prst="rect">
              <a:avLst/>
            </a:prstGeom>
          </p:spPr>
        </p:pic>
        <p:pic>
          <p:nvPicPr>
            <p:cNvPr id="26" name="Picture 25" descr="A white circular object with a black background&#10;&#10;Description automatically generated">
              <a:extLst>
                <a:ext uri="{FF2B5EF4-FFF2-40B4-BE49-F238E27FC236}">
                  <a16:creationId xmlns:a16="http://schemas.microsoft.com/office/drawing/2014/main" id="{7EBD1DEF-A3EE-8C74-F56A-061EB4517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8492" y="4616631"/>
              <a:ext cx="853149" cy="604314"/>
            </a:xfrm>
            <a:prstGeom prst="rect">
              <a:avLst/>
            </a:prstGeom>
          </p:spPr>
        </p:pic>
        <p:pic>
          <p:nvPicPr>
            <p:cNvPr id="27" name="Picture 26" descr="A black and yellow sign&#10;&#10;Description automatically generated">
              <a:extLst>
                <a:ext uri="{FF2B5EF4-FFF2-40B4-BE49-F238E27FC236}">
                  <a16:creationId xmlns:a16="http://schemas.microsoft.com/office/drawing/2014/main" id="{C9D36592-1F0E-FA3A-59FD-A0568D8A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1064" y="4503166"/>
              <a:ext cx="365916" cy="872862"/>
            </a:xfrm>
            <a:prstGeom prst="rect">
              <a:avLst/>
            </a:prstGeom>
          </p:spPr>
        </p:pic>
        <p:pic>
          <p:nvPicPr>
            <p:cNvPr id="28" name="Picture 27" descr="Several rolls of labels with bar code&#10;&#10;Description automatically generated">
              <a:extLst>
                <a:ext uri="{FF2B5EF4-FFF2-40B4-BE49-F238E27FC236}">
                  <a16:creationId xmlns:a16="http://schemas.microsoft.com/office/drawing/2014/main" id="{3D68A245-8CCF-8851-1D6A-4BBB1DECB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034" y="4362715"/>
              <a:ext cx="1327971" cy="99542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1E9F371-DB90-082B-6BEE-FDCEE52D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2081" y="4674728"/>
              <a:ext cx="338266" cy="518065"/>
            </a:xfrm>
            <a:prstGeom prst="rect">
              <a:avLst/>
            </a:prstGeom>
          </p:spPr>
        </p:pic>
        <p:pic>
          <p:nvPicPr>
            <p:cNvPr id="59" name="Picture 58" descr="A close-up of a device&#10;&#10;Description automatically generated">
              <a:extLst>
                <a:ext uri="{FF2B5EF4-FFF2-40B4-BE49-F238E27FC236}">
                  <a16:creationId xmlns:a16="http://schemas.microsoft.com/office/drawing/2014/main" id="{60155EBA-D16B-CC4E-8288-BEF7DFEB0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22236" y="4705157"/>
              <a:ext cx="438925" cy="584208"/>
            </a:xfrm>
            <a:prstGeom prst="rect">
              <a:avLst/>
            </a:prstGeom>
          </p:spPr>
        </p:pic>
        <p:pic>
          <p:nvPicPr>
            <p:cNvPr id="60" name="Picture 59" descr="A green and black cube with buttons&#10;&#10;Description automatically generated">
              <a:extLst>
                <a:ext uri="{FF2B5EF4-FFF2-40B4-BE49-F238E27FC236}">
                  <a16:creationId xmlns:a16="http://schemas.microsoft.com/office/drawing/2014/main" id="{A46DCFDC-1356-12A0-D09C-2A89EC73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2262" y="4629388"/>
              <a:ext cx="699750" cy="740121"/>
            </a:xfrm>
            <a:prstGeom prst="rect">
              <a:avLst/>
            </a:prstGeom>
          </p:spPr>
        </p:pic>
        <p:pic>
          <p:nvPicPr>
            <p:cNvPr id="61" name="Picture 60" descr="A cell phone with a screen&#10;&#10;Description automatically generated">
              <a:extLst>
                <a:ext uri="{FF2B5EF4-FFF2-40B4-BE49-F238E27FC236}">
                  <a16:creationId xmlns:a16="http://schemas.microsoft.com/office/drawing/2014/main" id="{3F426B8C-3A4A-BE21-69DF-6771F89C0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7891" y="4526116"/>
              <a:ext cx="912988" cy="848695"/>
            </a:xfrm>
            <a:prstGeom prst="rect">
              <a:avLst/>
            </a:prstGeom>
          </p:spPr>
        </p:pic>
        <p:pic>
          <p:nvPicPr>
            <p:cNvPr id="63" name="Picture 62" descr="A close-up of a device&#10;&#10;Description automatically generated">
              <a:extLst>
                <a:ext uri="{FF2B5EF4-FFF2-40B4-BE49-F238E27FC236}">
                  <a16:creationId xmlns:a16="http://schemas.microsoft.com/office/drawing/2014/main" id="{366A7C89-2DDC-1EB7-5B96-D72CB0E79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0173" y="4561458"/>
              <a:ext cx="1019746" cy="77695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7B27BF-7E3D-4CBC-DE4D-EB83D2A4C907}"/>
              </a:ext>
            </a:extLst>
          </p:cNvPr>
          <p:cNvGrpSpPr/>
          <p:nvPr/>
        </p:nvGrpSpPr>
        <p:grpSpPr>
          <a:xfrm>
            <a:off x="457081" y="1842613"/>
            <a:ext cx="2929353" cy="1139104"/>
            <a:chOff x="457081" y="1842613"/>
            <a:chExt cx="2929353" cy="1139104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0AD673-45BE-EFF9-54D9-3ACA9D1E14B3}"/>
                </a:ext>
              </a:extLst>
            </p:cNvPr>
            <p:cNvGrpSpPr/>
            <p:nvPr/>
          </p:nvGrpSpPr>
          <p:grpSpPr>
            <a:xfrm>
              <a:off x="457081" y="1842613"/>
              <a:ext cx="2929353" cy="1139104"/>
              <a:chOff x="457081" y="1842613"/>
              <a:chExt cx="2929353" cy="113910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DE27046-E75F-8E81-44A9-85B8FF076A8B}"/>
                  </a:ext>
                </a:extLst>
              </p:cNvPr>
              <p:cNvSpPr/>
              <p:nvPr/>
            </p:nvSpPr>
            <p:spPr>
              <a:xfrm>
                <a:off x="457081" y="1842613"/>
                <a:ext cx="2929353" cy="1139104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prstDash val="solid"/>
                <a:miter/>
              </a:ln>
              <a:effectLst>
                <a:outerShdw blurRad="254000" sx="101000" sy="101000" algn="ctr" rotWithShape="0">
                  <a:prstClr val="black">
                    <a:alpha val="6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24AE06A7-E8BF-C728-8317-3128224AE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0972" y="2655545"/>
                <a:ext cx="2334137" cy="21788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ctr" defTabSz="912813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4572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9144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3716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18288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j-ea"/>
                    <a:cs typeface="+mj-cs"/>
                  </a:rPr>
                  <a:t>Services de partenaires de solutions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66CB112-3667-00EA-8277-B60341E5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698366" y="2040208"/>
              <a:ext cx="456197" cy="468047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653268A-A68B-88E2-DB49-9527D4DDC8E7}"/>
              </a:ext>
            </a:extLst>
          </p:cNvPr>
          <p:cNvGrpSpPr/>
          <p:nvPr/>
        </p:nvGrpSpPr>
        <p:grpSpPr>
          <a:xfrm>
            <a:off x="457081" y="3135242"/>
            <a:ext cx="11041516" cy="1135727"/>
            <a:chOff x="457081" y="3135242"/>
            <a:chExt cx="11041516" cy="11357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B9EB0F-63E5-8BFA-045A-721FE9B813E5}"/>
                </a:ext>
              </a:extLst>
            </p:cNvPr>
            <p:cNvSpPr/>
            <p:nvPr/>
          </p:nvSpPr>
          <p:spPr>
            <a:xfrm>
              <a:off x="3556888" y="3135481"/>
              <a:ext cx="7941709" cy="1135297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21DEBCA-AA21-9ED2-79A4-F2F636A2E7DA}"/>
                </a:ext>
              </a:extLst>
            </p:cNvPr>
            <p:cNvSpPr/>
            <p:nvPr/>
          </p:nvSpPr>
          <p:spPr>
            <a:xfrm>
              <a:off x="457081" y="3135242"/>
              <a:ext cx="2931788" cy="1135727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15B3161-423A-1979-A2B7-67F14A49EC15}"/>
                </a:ext>
              </a:extLst>
            </p:cNvPr>
            <p:cNvGrpSpPr/>
            <p:nvPr/>
          </p:nvGrpSpPr>
          <p:grpSpPr>
            <a:xfrm>
              <a:off x="980663" y="3371144"/>
              <a:ext cx="2015483" cy="793070"/>
              <a:chOff x="980663" y="3371144"/>
              <a:chExt cx="2015483" cy="793070"/>
            </a:xfrm>
          </p:grpSpPr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31A9C8F5-4DBA-5BA3-0C95-1FCA9B7337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0663" y="3946333"/>
                <a:ext cx="2015483" cy="21788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ctr" defTabSz="912813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4572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9144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3716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18288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j-ea"/>
                    <a:cs typeface="+mj-cs"/>
                  </a:rPr>
                  <a:t>Logiciels et applications Zebra</a:t>
                </a: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B6325049-DE98-96D1-19F4-E24B4DB9A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502169" y="3371144"/>
                <a:ext cx="788321" cy="470227"/>
              </a:xfrm>
              <a:prstGeom prst="rect">
                <a:avLst/>
              </a:prstGeom>
            </p:spPr>
          </p:pic>
        </p:grp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2B9B6C2A-38E4-ED5C-3611-AB3175DF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873348" y="3344360"/>
              <a:ext cx="606090" cy="62564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58AE15-7D7B-0732-AAC9-EDB750147082}"/>
                </a:ext>
              </a:extLst>
            </p:cNvPr>
            <p:cNvSpPr txBox="1"/>
            <p:nvPr/>
          </p:nvSpPr>
          <p:spPr>
            <a:xfrm>
              <a:off x="3679008" y="3267473"/>
              <a:ext cx="307909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Connecteur IoT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Motionworks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Entreprise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Suivi du mouvement des étiquettes à travers les zones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Sérialisation des articles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Logiciel d'analyse de configuration et de localisation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cs typeface="Arial" panose="020B0604020202020204"/>
              </a:rPr>
              <a:t>Différents secteurs_x0000__x0000_</a:t>
            </a:r>
            <a:r>
              <a:rPr lang="en-US" dirty="0">
                <a:cs typeface="Arial" panose="020B0604020202020204"/>
              </a:rPr>
              <a:t>S</a:t>
            </a:r>
            <a:r>
              <a:rPr lang="en-US" sz="2400" dirty="0">
                <a:cs typeface="Arial" panose="020B0604020202020204"/>
              </a:rPr>
              <a:t>tory similaire/offres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3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C206BD7-B23D-2795-D28B-6CC01CBFF0FE}"/>
              </a:ext>
            </a:extLst>
          </p:cNvPr>
          <p:cNvGrpSpPr/>
          <p:nvPr/>
        </p:nvGrpSpPr>
        <p:grpSpPr>
          <a:xfrm>
            <a:off x="457081" y="2850046"/>
            <a:ext cx="11225907" cy="377077"/>
            <a:chOff x="457081" y="2843273"/>
            <a:chExt cx="11225907" cy="37707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8988FD5-7D83-A3AE-2DBD-90187FBBB70B}"/>
                </a:ext>
              </a:extLst>
            </p:cNvPr>
            <p:cNvSpPr/>
            <p:nvPr/>
          </p:nvSpPr>
          <p:spPr>
            <a:xfrm>
              <a:off x="457081" y="2843273"/>
              <a:ext cx="11225907" cy="377077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EFBB1E7B-DEEA-D932-5EC7-703AF56C9973}"/>
                </a:ext>
              </a:extLst>
            </p:cNvPr>
            <p:cNvSpPr txBox="1">
              <a:spLocks/>
            </p:cNvSpPr>
            <p:nvPr/>
          </p:nvSpPr>
          <p:spPr>
            <a:xfrm>
              <a:off x="1916918" y="2901986"/>
              <a:ext cx="8354988" cy="28683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Aider à répondre aux besoins des mandats émergents qui stimulent l'adoption de la visibilité des actifs...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A07DBB8-0509-3DAB-220F-879227DE03CA}"/>
              </a:ext>
            </a:extLst>
          </p:cNvPr>
          <p:cNvGrpSpPr/>
          <p:nvPr/>
        </p:nvGrpSpPr>
        <p:grpSpPr>
          <a:xfrm>
            <a:off x="8951480" y="3344442"/>
            <a:ext cx="2886102" cy="2233696"/>
            <a:chOff x="8951480" y="3344442"/>
            <a:chExt cx="2886102" cy="2233696"/>
          </a:xfrm>
        </p:grpSpPr>
        <p:grpSp>
          <p:nvGrpSpPr>
            <p:cNvPr id="72" name="Graphic 42">
              <a:extLst>
                <a:ext uri="{FF2B5EF4-FFF2-40B4-BE49-F238E27FC236}">
                  <a16:creationId xmlns:a16="http://schemas.microsoft.com/office/drawing/2014/main" id="{D9CBCFFF-3FEB-DCED-CF91-170BED929965}"/>
                </a:ext>
              </a:extLst>
            </p:cNvPr>
            <p:cNvGrpSpPr/>
            <p:nvPr/>
          </p:nvGrpSpPr>
          <p:grpSpPr>
            <a:xfrm>
              <a:off x="8951480" y="3344442"/>
              <a:ext cx="2740899" cy="2233696"/>
              <a:chOff x="8951480" y="3344442"/>
              <a:chExt cx="2740899" cy="22336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B3EA1C0-7649-61C0-AE74-C794FE2F8985}"/>
                  </a:ext>
                </a:extLst>
              </p:cNvPr>
              <p:cNvSpPr/>
              <p:nvPr/>
            </p:nvSpPr>
            <p:spPr>
              <a:xfrm>
                <a:off x="8951480" y="3344442"/>
                <a:ext cx="2740898" cy="440995"/>
              </a:xfrm>
              <a:prstGeom prst="rect">
                <a:avLst/>
              </a:prstGeom>
              <a:solidFill>
                <a:srgbClr val="FFB800"/>
              </a:solidFill>
              <a:ln w="2857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ECB3007-8C9E-ED78-5A8B-04B149AB0BDD}"/>
                  </a:ext>
                </a:extLst>
              </p:cNvPr>
              <p:cNvSpPr/>
              <p:nvPr/>
            </p:nvSpPr>
            <p:spPr>
              <a:xfrm>
                <a:off x="8951480" y="3761426"/>
                <a:ext cx="2740899" cy="1816712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pic>
          <p:nvPicPr>
            <p:cNvPr id="18" name="Picture 2" descr="McDonalds Logo, symbol, meaning, history, PNG, brand">
              <a:extLst>
                <a:ext uri="{FF2B5EF4-FFF2-40B4-BE49-F238E27FC236}">
                  <a16:creationId xmlns:a16="http://schemas.microsoft.com/office/drawing/2014/main" id="{4765546D-2A8A-BB97-7EF9-B983ABB34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2364" y="3366176"/>
              <a:ext cx="638296" cy="359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D0424AB-7E01-E1CB-0780-E3B05C3DE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03182" y="3400899"/>
              <a:ext cx="402804" cy="279422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C8120CDD-1B6A-50CD-C4DE-7213DEBEA302}"/>
                </a:ext>
              </a:extLst>
            </p:cNvPr>
            <p:cNvSpPr txBox="1">
              <a:spLocks/>
            </p:cNvSpPr>
            <p:nvPr/>
          </p:nvSpPr>
          <p:spPr>
            <a:xfrm>
              <a:off x="9464922" y="4458794"/>
              <a:ext cx="1998945" cy="56241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La RFID a été choisie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car elle est stable,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  mature et abordable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2F485BB2-8D18-7F47-0189-FE4BBA21F7A3}"/>
                </a:ext>
              </a:extLst>
            </p:cNvPr>
            <p:cNvSpPr txBox="1">
              <a:spLocks/>
            </p:cNvSpPr>
            <p:nvPr/>
          </p:nvSpPr>
          <p:spPr>
            <a:xfrm>
              <a:off x="9155808" y="3919810"/>
              <a:ext cx="1998945" cy="42647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EDSC = Chaîne d'Approvisionnement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Numérique Efficace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02D5858D-4D6F-3D23-25B6-58CB1CCF7B33}"/>
                </a:ext>
              </a:extLst>
            </p:cNvPr>
            <p:cNvSpPr txBox="1">
              <a:spLocks/>
            </p:cNvSpPr>
            <p:nvPr/>
          </p:nvSpPr>
          <p:spPr>
            <a:xfrm>
              <a:off x="9838637" y="5106888"/>
              <a:ext cx="1998945" cy="1884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Sue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Fangman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48BB2A5-4910-7C5B-ACEB-624CE30D26F1}"/>
                </a:ext>
              </a:extLst>
            </p:cNvPr>
            <p:cNvSpPr/>
            <p:nvPr/>
          </p:nvSpPr>
          <p:spPr>
            <a:xfrm>
              <a:off x="9155808" y="4424626"/>
              <a:ext cx="241455" cy="180839"/>
            </a:xfrm>
            <a:custGeom>
              <a:avLst/>
              <a:gdLst>
                <a:gd name="connsiteX0" fmla="*/ 102348 w 241455"/>
                <a:gd name="connsiteY0" fmla="*/ 30573 h 180839"/>
                <a:gd name="connsiteX1" fmla="*/ 55306 w 241455"/>
                <a:gd name="connsiteY1" fmla="*/ 80309 h 180839"/>
                <a:gd name="connsiteX2" fmla="*/ 68761 w 241455"/>
                <a:gd name="connsiteY2" fmla="*/ 78239 h 180839"/>
                <a:gd name="connsiteX3" fmla="*/ 113736 w 241455"/>
                <a:gd name="connsiteY3" fmla="*/ 126434 h 180839"/>
                <a:gd name="connsiteX4" fmla="*/ 59967 w 241455"/>
                <a:gd name="connsiteY4" fmla="*/ 180840 h 180839"/>
                <a:gd name="connsiteX5" fmla="*/ 0 w 241455"/>
                <a:gd name="connsiteY5" fmla="*/ 114012 h 180839"/>
                <a:gd name="connsiteX6" fmla="*/ 64580 w 241455"/>
                <a:gd name="connsiteY6" fmla="*/ 0 h 180839"/>
                <a:gd name="connsiteX7" fmla="*/ 102348 w 241455"/>
                <a:gd name="connsiteY7" fmla="*/ 30573 h 180839"/>
                <a:gd name="connsiteX8" fmla="*/ 230067 w 241455"/>
                <a:gd name="connsiteY8" fmla="*/ 30573 h 180839"/>
                <a:gd name="connsiteX9" fmla="*/ 183025 w 241455"/>
                <a:gd name="connsiteY9" fmla="*/ 80309 h 180839"/>
                <a:gd name="connsiteX10" fmla="*/ 196480 w 241455"/>
                <a:gd name="connsiteY10" fmla="*/ 78239 h 180839"/>
                <a:gd name="connsiteX11" fmla="*/ 241455 w 241455"/>
                <a:gd name="connsiteY11" fmla="*/ 126434 h 180839"/>
                <a:gd name="connsiteX12" fmla="*/ 187686 w 241455"/>
                <a:gd name="connsiteY12" fmla="*/ 180840 h 180839"/>
                <a:gd name="connsiteX13" fmla="*/ 127719 w 241455"/>
                <a:gd name="connsiteY13" fmla="*/ 114012 h 180839"/>
                <a:gd name="connsiteX14" fmla="*/ 192347 w 241455"/>
                <a:gd name="connsiteY14" fmla="*/ 0 h 180839"/>
                <a:gd name="connsiteX15" fmla="*/ 230115 w 241455"/>
                <a:gd name="connsiteY15" fmla="*/ 30573 h 1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455" h="180839">
                  <a:moveTo>
                    <a:pt x="102348" y="30573"/>
                  </a:moveTo>
                  <a:cubicBezTo>
                    <a:pt x="85819" y="37843"/>
                    <a:pt x="62034" y="60617"/>
                    <a:pt x="55306" y="80309"/>
                  </a:cubicBezTo>
                  <a:cubicBezTo>
                    <a:pt x="57901" y="79250"/>
                    <a:pt x="63043" y="78239"/>
                    <a:pt x="68761" y="78239"/>
                  </a:cubicBezTo>
                  <a:cubicBezTo>
                    <a:pt x="93603" y="78239"/>
                    <a:pt x="113736" y="97401"/>
                    <a:pt x="113736" y="126434"/>
                  </a:cubicBezTo>
                  <a:cubicBezTo>
                    <a:pt x="113736" y="155466"/>
                    <a:pt x="88894" y="180840"/>
                    <a:pt x="59967" y="180840"/>
                  </a:cubicBezTo>
                  <a:cubicBezTo>
                    <a:pt x="28446" y="180840"/>
                    <a:pt x="0" y="156477"/>
                    <a:pt x="0" y="114012"/>
                  </a:cubicBezTo>
                  <a:cubicBezTo>
                    <a:pt x="-48" y="68417"/>
                    <a:pt x="24266" y="28503"/>
                    <a:pt x="64580" y="0"/>
                  </a:cubicBezTo>
                  <a:lnTo>
                    <a:pt x="102348" y="30573"/>
                  </a:lnTo>
                  <a:close/>
                  <a:moveTo>
                    <a:pt x="230067" y="30573"/>
                  </a:moveTo>
                  <a:cubicBezTo>
                    <a:pt x="213538" y="37843"/>
                    <a:pt x="189752" y="60617"/>
                    <a:pt x="183025" y="80309"/>
                  </a:cubicBezTo>
                  <a:cubicBezTo>
                    <a:pt x="185620" y="79250"/>
                    <a:pt x="190762" y="78239"/>
                    <a:pt x="196480" y="78239"/>
                  </a:cubicBezTo>
                  <a:cubicBezTo>
                    <a:pt x="221322" y="78239"/>
                    <a:pt x="241455" y="97401"/>
                    <a:pt x="241455" y="126434"/>
                  </a:cubicBezTo>
                  <a:cubicBezTo>
                    <a:pt x="241455" y="155466"/>
                    <a:pt x="216613" y="180840"/>
                    <a:pt x="187686" y="180840"/>
                  </a:cubicBezTo>
                  <a:cubicBezTo>
                    <a:pt x="156165" y="180840"/>
                    <a:pt x="127719" y="156477"/>
                    <a:pt x="127719" y="114012"/>
                  </a:cubicBezTo>
                  <a:cubicBezTo>
                    <a:pt x="127719" y="68417"/>
                    <a:pt x="152033" y="28503"/>
                    <a:pt x="192347" y="0"/>
                  </a:cubicBezTo>
                  <a:lnTo>
                    <a:pt x="230115" y="3057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7F1F94-61A4-C678-E0ED-35DA55E35DF1}"/>
                </a:ext>
              </a:extLst>
            </p:cNvPr>
            <p:cNvSpPr/>
            <p:nvPr/>
          </p:nvSpPr>
          <p:spPr>
            <a:xfrm>
              <a:off x="11303927" y="5255917"/>
              <a:ext cx="241454" cy="180839"/>
            </a:xfrm>
            <a:custGeom>
              <a:avLst/>
              <a:gdLst>
                <a:gd name="connsiteX0" fmla="*/ 11388 w 241454"/>
                <a:gd name="connsiteY0" fmla="*/ 150266 h 180839"/>
                <a:gd name="connsiteX1" fmla="*/ 58430 w 241454"/>
                <a:gd name="connsiteY1" fmla="*/ 100531 h 180839"/>
                <a:gd name="connsiteX2" fmla="*/ 44975 w 241454"/>
                <a:gd name="connsiteY2" fmla="*/ 102601 h 180839"/>
                <a:gd name="connsiteX3" fmla="*/ 0 w 241454"/>
                <a:gd name="connsiteY3" fmla="*/ 54406 h 180839"/>
                <a:gd name="connsiteX4" fmla="*/ 53769 w 241454"/>
                <a:gd name="connsiteY4" fmla="*/ 0 h 180839"/>
                <a:gd name="connsiteX5" fmla="*/ 113736 w 241454"/>
                <a:gd name="connsiteY5" fmla="*/ 66828 h 180839"/>
                <a:gd name="connsiteX6" fmla="*/ 49108 w 241454"/>
                <a:gd name="connsiteY6" fmla="*/ 180840 h 180839"/>
                <a:gd name="connsiteX7" fmla="*/ 11340 w 241454"/>
                <a:gd name="connsiteY7" fmla="*/ 150266 h 180839"/>
                <a:gd name="connsiteX8" fmla="*/ 139107 w 241454"/>
                <a:gd name="connsiteY8" fmla="*/ 150266 h 180839"/>
                <a:gd name="connsiteX9" fmla="*/ 186149 w 241454"/>
                <a:gd name="connsiteY9" fmla="*/ 100531 h 180839"/>
                <a:gd name="connsiteX10" fmla="*/ 172694 w 241454"/>
                <a:gd name="connsiteY10" fmla="*/ 102601 h 180839"/>
                <a:gd name="connsiteX11" fmla="*/ 127719 w 241454"/>
                <a:gd name="connsiteY11" fmla="*/ 54406 h 180839"/>
                <a:gd name="connsiteX12" fmla="*/ 181488 w 241454"/>
                <a:gd name="connsiteY12" fmla="*/ 0 h 180839"/>
                <a:gd name="connsiteX13" fmla="*/ 241455 w 241454"/>
                <a:gd name="connsiteY13" fmla="*/ 66828 h 180839"/>
                <a:gd name="connsiteX14" fmla="*/ 176827 w 241454"/>
                <a:gd name="connsiteY14" fmla="*/ 180840 h 180839"/>
                <a:gd name="connsiteX15" fmla="*/ 139059 w 241454"/>
                <a:gd name="connsiteY15" fmla="*/ 150266 h 1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454" h="180839">
                  <a:moveTo>
                    <a:pt x="11388" y="150266"/>
                  </a:moveTo>
                  <a:cubicBezTo>
                    <a:pt x="27917" y="142996"/>
                    <a:pt x="51702" y="120223"/>
                    <a:pt x="58430" y="100531"/>
                  </a:cubicBezTo>
                  <a:cubicBezTo>
                    <a:pt x="55835" y="101590"/>
                    <a:pt x="50693" y="102601"/>
                    <a:pt x="44975" y="102601"/>
                  </a:cubicBezTo>
                  <a:cubicBezTo>
                    <a:pt x="20133" y="102601"/>
                    <a:pt x="0" y="83439"/>
                    <a:pt x="0" y="54406"/>
                  </a:cubicBezTo>
                  <a:cubicBezTo>
                    <a:pt x="0" y="25373"/>
                    <a:pt x="24842" y="0"/>
                    <a:pt x="53769" y="0"/>
                  </a:cubicBezTo>
                  <a:cubicBezTo>
                    <a:pt x="85290" y="0"/>
                    <a:pt x="113736" y="24362"/>
                    <a:pt x="113736" y="66828"/>
                  </a:cubicBezTo>
                  <a:cubicBezTo>
                    <a:pt x="113736" y="112423"/>
                    <a:pt x="89422" y="152337"/>
                    <a:pt x="49108" y="180840"/>
                  </a:cubicBezTo>
                  <a:lnTo>
                    <a:pt x="11340" y="150266"/>
                  </a:lnTo>
                  <a:close/>
                  <a:moveTo>
                    <a:pt x="139107" y="150266"/>
                  </a:moveTo>
                  <a:cubicBezTo>
                    <a:pt x="155636" y="142996"/>
                    <a:pt x="179421" y="120223"/>
                    <a:pt x="186149" y="100531"/>
                  </a:cubicBezTo>
                  <a:cubicBezTo>
                    <a:pt x="183554" y="101590"/>
                    <a:pt x="178412" y="102601"/>
                    <a:pt x="172694" y="102601"/>
                  </a:cubicBezTo>
                  <a:cubicBezTo>
                    <a:pt x="147852" y="102601"/>
                    <a:pt x="127719" y="83439"/>
                    <a:pt x="127719" y="54406"/>
                  </a:cubicBezTo>
                  <a:cubicBezTo>
                    <a:pt x="127719" y="25373"/>
                    <a:pt x="152561" y="0"/>
                    <a:pt x="181488" y="0"/>
                  </a:cubicBezTo>
                  <a:cubicBezTo>
                    <a:pt x="213009" y="0"/>
                    <a:pt x="241455" y="24362"/>
                    <a:pt x="241455" y="66828"/>
                  </a:cubicBezTo>
                  <a:cubicBezTo>
                    <a:pt x="241455" y="112423"/>
                    <a:pt x="217141" y="152337"/>
                    <a:pt x="176827" y="180840"/>
                  </a:cubicBezTo>
                  <a:lnTo>
                    <a:pt x="139059" y="15026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3DF485F-489D-6E92-8DD3-EF9F82C71CF1}"/>
              </a:ext>
            </a:extLst>
          </p:cNvPr>
          <p:cNvGrpSpPr/>
          <p:nvPr/>
        </p:nvGrpSpPr>
        <p:grpSpPr>
          <a:xfrm>
            <a:off x="6131918" y="3344442"/>
            <a:ext cx="2724871" cy="2233696"/>
            <a:chOff x="6115679" y="3344442"/>
            <a:chExt cx="2724871" cy="2233696"/>
          </a:xfrm>
        </p:grpSpPr>
        <p:grpSp>
          <p:nvGrpSpPr>
            <p:cNvPr id="65" name="Graphic 42">
              <a:extLst>
                <a:ext uri="{FF2B5EF4-FFF2-40B4-BE49-F238E27FC236}">
                  <a16:creationId xmlns:a16="http://schemas.microsoft.com/office/drawing/2014/main" id="{83698B07-779C-B502-DCAD-81B480FE70D9}"/>
                </a:ext>
              </a:extLst>
            </p:cNvPr>
            <p:cNvGrpSpPr/>
            <p:nvPr/>
          </p:nvGrpSpPr>
          <p:grpSpPr>
            <a:xfrm>
              <a:off x="6115679" y="3344442"/>
              <a:ext cx="2724871" cy="2233696"/>
              <a:chOff x="6115679" y="3344442"/>
              <a:chExt cx="2724871" cy="2233696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E7B0D52-78A9-823D-6C20-FB24CA22A340}"/>
                  </a:ext>
                </a:extLst>
              </p:cNvPr>
              <p:cNvSpPr/>
              <p:nvPr/>
            </p:nvSpPr>
            <p:spPr>
              <a:xfrm>
                <a:off x="6115679" y="3344442"/>
                <a:ext cx="2724871" cy="440995"/>
              </a:xfrm>
              <a:prstGeom prst="rect">
                <a:avLst/>
              </a:prstGeom>
              <a:solidFill>
                <a:srgbClr val="FFFFFF"/>
              </a:solidFill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D5A1CC9-C3D9-023F-8F9A-FC5D2852E06F}"/>
                  </a:ext>
                </a:extLst>
              </p:cNvPr>
              <p:cNvSpPr/>
              <p:nvPr/>
            </p:nvSpPr>
            <p:spPr>
              <a:xfrm>
                <a:off x="6115679" y="3761426"/>
                <a:ext cx="2724871" cy="1816712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F692AD-96B1-708E-1EFE-E44D12398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2595" y="3359299"/>
              <a:ext cx="1251037" cy="383593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D1F1342-E6F8-9281-1E68-6A31E08AC33B}"/>
                </a:ext>
              </a:extLst>
            </p:cNvPr>
            <p:cNvSpPr txBox="1">
              <a:spLocks/>
            </p:cNvSpPr>
            <p:nvPr/>
          </p:nvSpPr>
          <p:spPr>
            <a:xfrm>
              <a:off x="6562139" y="4065103"/>
              <a:ext cx="1831950" cy="74639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  <a:t>Numérique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  <a:t>Produit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  <a:t>Passeport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 Black" panose="020B0604020202020204" pitchFamily="34" charset="0"/>
                <a:ea typeface="+mj-ea"/>
                <a:cs typeface="Arial Black" panose="020B0604020202020204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448BEF4-0D62-9788-938B-40A80D2B73D5}"/>
              </a:ext>
            </a:extLst>
          </p:cNvPr>
          <p:cNvGrpSpPr/>
          <p:nvPr/>
        </p:nvGrpSpPr>
        <p:grpSpPr>
          <a:xfrm>
            <a:off x="3312026" y="3344442"/>
            <a:ext cx="2725200" cy="2233696"/>
            <a:chOff x="3303566" y="3344442"/>
            <a:chExt cx="2725200" cy="2233696"/>
          </a:xfrm>
        </p:grpSpPr>
        <p:grpSp>
          <p:nvGrpSpPr>
            <p:cNvPr id="58" name="Graphic 42">
              <a:extLst>
                <a:ext uri="{FF2B5EF4-FFF2-40B4-BE49-F238E27FC236}">
                  <a16:creationId xmlns:a16="http://schemas.microsoft.com/office/drawing/2014/main" id="{3A4528F8-42F4-F40D-ABB6-F927C0C0D545}"/>
                </a:ext>
              </a:extLst>
            </p:cNvPr>
            <p:cNvGrpSpPr/>
            <p:nvPr/>
          </p:nvGrpSpPr>
          <p:grpSpPr>
            <a:xfrm>
              <a:off x="3303566" y="3344442"/>
              <a:ext cx="2725200" cy="2233696"/>
              <a:chOff x="3303566" y="3344442"/>
              <a:chExt cx="2725200" cy="223369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2C3F64D-09F7-5208-6C1D-0DE913FCBAC6}"/>
                  </a:ext>
                </a:extLst>
              </p:cNvPr>
              <p:cNvSpPr/>
              <p:nvPr/>
            </p:nvSpPr>
            <p:spPr>
              <a:xfrm>
                <a:off x="3303566" y="3344442"/>
                <a:ext cx="2725200" cy="440995"/>
              </a:xfrm>
              <a:prstGeom prst="rect">
                <a:avLst/>
              </a:prstGeom>
              <a:solidFill>
                <a:srgbClr val="001871"/>
              </a:solidFill>
              <a:ln w="28575" cap="flat">
                <a:solidFill>
                  <a:srgbClr val="00177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1E8481-E025-7931-9E5C-A2F67C287DE6}"/>
                  </a:ext>
                </a:extLst>
              </p:cNvPr>
              <p:cNvSpPr/>
              <p:nvPr/>
            </p:nvSpPr>
            <p:spPr>
              <a:xfrm>
                <a:off x="3303566" y="3761426"/>
                <a:ext cx="2725200" cy="1816712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rgbClr val="00177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D7F68D-3223-8D97-2939-02CE5D96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5396" y="3376675"/>
              <a:ext cx="1412115" cy="348009"/>
            </a:xfrm>
            <a:prstGeom prst="rect">
              <a:avLst/>
            </a:prstGeom>
          </p:spPr>
        </p:pic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4DA8A95C-A79F-7E2D-F4FA-2E0107D3E011}"/>
                </a:ext>
              </a:extLst>
            </p:cNvPr>
            <p:cNvSpPr txBox="1">
              <a:spLocks/>
            </p:cNvSpPr>
            <p:nvPr/>
          </p:nvSpPr>
          <p:spPr>
            <a:xfrm>
              <a:off x="3928905" y="4261510"/>
              <a:ext cx="1632822" cy="74639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  <a:t>FSMA 2.0</a:t>
              </a:r>
            </a:p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  <a:t>DSCSA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 Black" panose="020B0604020202020204" pitchFamily="34" charset="0"/>
                <a:ea typeface="+mj-ea"/>
                <a:cs typeface="Arial Black" panose="020B060402020202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C5047B3-8941-7E1C-9C05-A7BB60AFFC12}"/>
              </a:ext>
            </a:extLst>
          </p:cNvPr>
          <p:cNvGrpSpPr/>
          <p:nvPr/>
        </p:nvGrpSpPr>
        <p:grpSpPr>
          <a:xfrm>
            <a:off x="457079" y="3344442"/>
            <a:ext cx="2760255" cy="2235521"/>
            <a:chOff x="457079" y="3344442"/>
            <a:chExt cx="2760255" cy="2235521"/>
          </a:xfrm>
        </p:grpSpPr>
        <p:grpSp>
          <p:nvGrpSpPr>
            <p:cNvPr id="51" name="Graphic 42">
              <a:extLst>
                <a:ext uri="{FF2B5EF4-FFF2-40B4-BE49-F238E27FC236}">
                  <a16:creationId xmlns:a16="http://schemas.microsoft.com/office/drawing/2014/main" id="{EDA12786-251A-0454-9FAD-1BC2F5327A61}"/>
                </a:ext>
              </a:extLst>
            </p:cNvPr>
            <p:cNvGrpSpPr/>
            <p:nvPr/>
          </p:nvGrpSpPr>
          <p:grpSpPr>
            <a:xfrm>
              <a:off x="457079" y="3344442"/>
              <a:ext cx="2743201" cy="2235521"/>
              <a:chOff x="457079" y="3344442"/>
              <a:chExt cx="2743201" cy="223552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334E77B-8B37-8B1C-7D3E-6A091E8E7285}"/>
                  </a:ext>
                </a:extLst>
              </p:cNvPr>
              <p:cNvSpPr/>
              <p:nvPr/>
            </p:nvSpPr>
            <p:spPr>
              <a:xfrm>
                <a:off x="457080" y="3344442"/>
                <a:ext cx="2743200" cy="440995"/>
              </a:xfrm>
              <a:prstGeom prst="rect">
                <a:avLst/>
              </a:prstGeom>
              <a:solidFill>
                <a:srgbClr val="0071DC"/>
              </a:solidFill>
              <a:ln w="28575" cap="flat">
                <a:solidFill>
                  <a:srgbClr val="0071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3471D0A-5C9C-B275-B67C-A0DFD26183CD}"/>
                  </a:ext>
                </a:extLst>
              </p:cNvPr>
              <p:cNvSpPr/>
              <p:nvPr/>
            </p:nvSpPr>
            <p:spPr>
              <a:xfrm>
                <a:off x="457079" y="3761426"/>
                <a:ext cx="2743200" cy="1818537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rgbClr val="0071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1DEDAFA-6916-FB1A-8B8D-55583ED9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6218" y="3348873"/>
              <a:ext cx="1041400" cy="416560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F6504C33-8B47-2531-59BB-D7F4C0E04748}"/>
                </a:ext>
              </a:extLst>
            </p:cNvPr>
            <p:cNvSpPr txBox="1">
              <a:spLocks/>
            </p:cNvSpPr>
            <p:nvPr/>
          </p:nvSpPr>
          <p:spPr>
            <a:xfrm>
              <a:off x="625722" y="3950576"/>
              <a:ext cx="2591612" cy="1155650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     Nous avons constaté des changements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     significatifs dans notre capacité à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   garantir la disponibilité des produits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  pour nos clients,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conduisant à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une amélioration de l'exécution des commandes en ligne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et de la satisfaction client.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ED3E0C12-0E74-DC64-308A-AB50F9E6BE2E}"/>
                </a:ext>
              </a:extLst>
            </p:cNvPr>
            <p:cNvSpPr txBox="1">
              <a:spLocks/>
            </p:cNvSpPr>
            <p:nvPr/>
          </p:nvSpPr>
          <p:spPr>
            <a:xfrm>
              <a:off x="603103" y="5146675"/>
              <a:ext cx="2412629" cy="19244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Shelly McDougal, Directrice Senior du Merchandising chez Walmart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DC59B13-6A2D-CF42-4313-8407F6D63589}"/>
                </a:ext>
              </a:extLst>
            </p:cNvPr>
            <p:cNvSpPr/>
            <p:nvPr/>
          </p:nvSpPr>
          <p:spPr>
            <a:xfrm>
              <a:off x="603103" y="3952890"/>
              <a:ext cx="241088" cy="180646"/>
            </a:xfrm>
            <a:custGeom>
              <a:avLst/>
              <a:gdLst>
                <a:gd name="connsiteX0" fmla="*/ 102193 w 241088"/>
                <a:gd name="connsiteY0" fmla="*/ 30541 h 180646"/>
                <a:gd name="connsiteX1" fmla="*/ 55223 w 241088"/>
                <a:gd name="connsiteY1" fmla="*/ 80223 h 180646"/>
                <a:gd name="connsiteX2" fmla="*/ 68656 w 241088"/>
                <a:gd name="connsiteY2" fmla="*/ 78155 h 180646"/>
                <a:gd name="connsiteX3" fmla="*/ 113564 w 241088"/>
                <a:gd name="connsiteY3" fmla="*/ 126299 h 180646"/>
                <a:gd name="connsiteX4" fmla="*/ 59876 w 241088"/>
                <a:gd name="connsiteY4" fmla="*/ 180646 h 180646"/>
                <a:gd name="connsiteX5" fmla="*/ 0 w 241088"/>
                <a:gd name="connsiteY5" fmla="*/ 113890 h 180646"/>
                <a:gd name="connsiteX6" fmla="*/ 64482 w 241088"/>
                <a:gd name="connsiteY6" fmla="*/ 0 h 180646"/>
                <a:gd name="connsiteX7" fmla="*/ 102193 w 241088"/>
                <a:gd name="connsiteY7" fmla="*/ 30541 h 180646"/>
                <a:gd name="connsiteX8" fmla="*/ 229718 w 241088"/>
                <a:gd name="connsiteY8" fmla="*/ 30541 h 180646"/>
                <a:gd name="connsiteX9" fmla="*/ 182748 w 241088"/>
                <a:gd name="connsiteY9" fmla="*/ 80223 h 180646"/>
                <a:gd name="connsiteX10" fmla="*/ 196182 w 241088"/>
                <a:gd name="connsiteY10" fmla="*/ 78155 h 180646"/>
                <a:gd name="connsiteX11" fmla="*/ 241089 w 241088"/>
                <a:gd name="connsiteY11" fmla="*/ 126299 h 180646"/>
                <a:gd name="connsiteX12" fmla="*/ 187402 w 241088"/>
                <a:gd name="connsiteY12" fmla="*/ 180646 h 180646"/>
                <a:gd name="connsiteX13" fmla="*/ 127525 w 241088"/>
                <a:gd name="connsiteY13" fmla="*/ 113890 h 180646"/>
                <a:gd name="connsiteX14" fmla="*/ 192055 w 241088"/>
                <a:gd name="connsiteY14" fmla="*/ 0 h 180646"/>
                <a:gd name="connsiteX15" fmla="*/ 229766 w 241088"/>
                <a:gd name="connsiteY15" fmla="*/ 30541 h 18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088" h="180646">
                  <a:moveTo>
                    <a:pt x="102193" y="30541"/>
                  </a:moveTo>
                  <a:cubicBezTo>
                    <a:pt x="85689" y="37803"/>
                    <a:pt x="61939" y="60552"/>
                    <a:pt x="55223" y="80223"/>
                  </a:cubicBezTo>
                  <a:cubicBezTo>
                    <a:pt x="57813" y="79165"/>
                    <a:pt x="62947" y="78155"/>
                    <a:pt x="68656" y="78155"/>
                  </a:cubicBezTo>
                  <a:cubicBezTo>
                    <a:pt x="93461" y="78155"/>
                    <a:pt x="113564" y="97297"/>
                    <a:pt x="113564" y="126299"/>
                  </a:cubicBezTo>
                  <a:cubicBezTo>
                    <a:pt x="113564" y="155300"/>
                    <a:pt x="88759" y="180646"/>
                    <a:pt x="59876" y="180646"/>
                  </a:cubicBezTo>
                  <a:cubicBezTo>
                    <a:pt x="28403" y="180646"/>
                    <a:pt x="0" y="156310"/>
                    <a:pt x="0" y="113890"/>
                  </a:cubicBezTo>
                  <a:cubicBezTo>
                    <a:pt x="-48" y="68344"/>
                    <a:pt x="24229" y="28472"/>
                    <a:pt x="64482" y="0"/>
                  </a:cubicBezTo>
                  <a:lnTo>
                    <a:pt x="102193" y="30541"/>
                  </a:lnTo>
                  <a:close/>
                  <a:moveTo>
                    <a:pt x="229718" y="30541"/>
                  </a:moveTo>
                  <a:cubicBezTo>
                    <a:pt x="213214" y="37803"/>
                    <a:pt x="189465" y="60552"/>
                    <a:pt x="182748" y="80223"/>
                  </a:cubicBezTo>
                  <a:cubicBezTo>
                    <a:pt x="185339" y="79165"/>
                    <a:pt x="190472" y="78155"/>
                    <a:pt x="196182" y="78155"/>
                  </a:cubicBezTo>
                  <a:cubicBezTo>
                    <a:pt x="220986" y="78155"/>
                    <a:pt x="241089" y="97297"/>
                    <a:pt x="241089" y="126299"/>
                  </a:cubicBezTo>
                  <a:cubicBezTo>
                    <a:pt x="241089" y="155300"/>
                    <a:pt x="216284" y="180646"/>
                    <a:pt x="187402" y="180646"/>
                  </a:cubicBezTo>
                  <a:cubicBezTo>
                    <a:pt x="155928" y="180646"/>
                    <a:pt x="127525" y="156310"/>
                    <a:pt x="127525" y="113890"/>
                  </a:cubicBezTo>
                  <a:cubicBezTo>
                    <a:pt x="127525" y="68344"/>
                    <a:pt x="151802" y="28472"/>
                    <a:pt x="192055" y="0"/>
                  </a:cubicBezTo>
                  <a:lnTo>
                    <a:pt x="229766" y="3054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F9BF1B-8A93-FA46-6BB3-98F7B1C9A80F}"/>
                </a:ext>
              </a:extLst>
            </p:cNvPr>
            <p:cNvSpPr/>
            <p:nvPr/>
          </p:nvSpPr>
          <p:spPr>
            <a:xfrm>
              <a:off x="2847175" y="4911467"/>
              <a:ext cx="241088" cy="180646"/>
            </a:xfrm>
            <a:custGeom>
              <a:avLst/>
              <a:gdLst>
                <a:gd name="connsiteX0" fmla="*/ 11371 w 241088"/>
                <a:gd name="connsiteY0" fmla="*/ 150106 h 180646"/>
                <a:gd name="connsiteX1" fmla="*/ 58341 w 241088"/>
                <a:gd name="connsiteY1" fmla="*/ 100423 h 180646"/>
                <a:gd name="connsiteX2" fmla="*/ 44907 w 241088"/>
                <a:gd name="connsiteY2" fmla="*/ 102491 h 180646"/>
                <a:gd name="connsiteX3" fmla="*/ 0 w 241088"/>
                <a:gd name="connsiteY3" fmla="*/ 54348 h 180646"/>
                <a:gd name="connsiteX4" fmla="*/ 53687 w 241088"/>
                <a:gd name="connsiteY4" fmla="*/ 0 h 180646"/>
                <a:gd name="connsiteX5" fmla="*/ 113564 w 241088"/>
                <a:gd name="connsiteY5" fmla="*/ 66756 h 180646"/>
                <a:gd name="connsiteX6" fmla="*/ 49033 w 241088"/>
                <a:gd name="connsiteY6" fmla="*/ 180646 h 180646"/>
                <a:gd name="connsiteX7" fmla="*/ 11323 w 241088"/>
                <a:gd name="connsiteY7" fmla="*/ 150106 h 180646"/>
                <a:gd name="connsiteX8" fmla="*/ 138896 w 241088"/>
                <a:gd name="connsiteY8" fmla="*/ 150106 h 180646"/>
                <a:gd name="connsiteX9" fmla="*/ 185866 w 241088"/>
                <a:gd name="connsiteY9" fmla="*/ 100423 h 180646"/>
                <a:gd name="connsiteX10" fmla="*/ 172432 w 241088"/>
                <a:gd name="connsiteY10" fmla="*/ 102491 h 180646"/>
                <a:gd name="connsiteX11" fmla="*/ 127525 w 241088"/>
                <a:gd name="connsiteY11" fmla="*/ 54348 h 180646"/>
                <a:gd name="connsiteX12" fmla="*/ 181212 w 241088"/>
                <a:gd name="connsiteY12" fmla="*/ 0 h 180646"/>
                <a:gd name="connsiteX13" fmla="*/ 241089 w 241088"/>
                <a:gd name="connsiteY13" fmla="*/ 66756 h 180646"/>
                <a:gd name="connsiteX14" fmla="*/ 176558 w 241088"/>
                <a:gd name="connsiteY14" fmla="*/ 180646 h 180646"/>
                <a:gd name="connsiteX15" fmla="*/ 138848 w 241088"/>
                <a:gd name="connsiteY15" fmla="*/ 150106 h 18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088" h="180646">
                  <a:moveTo>
                    <a:pt x="11371" y="150106"/>
                  </a:moveTo>
                  <a:cubicBezTo>
                    <a:pt x="27875" y="142843"/>
                    <a:pt x="51624" y="120094"/>
                    <a:pt x="58341" y="100423"/>
                  </a:cubicBezTo>
                  <a:cubicBezTo>
                    <a:pt x="55750" y="101481"/>
                    <a:pt x="50617" y="102491"/>
                    <a:pt x="44907" y="102491"/>
                  </a:cubicBezTo>
                  <a:cubicBezTo>
                    <a:pt x="20103" y="102491"/>
                    <a:pt x="0" y="83349"/>
                    <a:pt x="0" y="54348"/>
                  </a:cubicBezTo>
                  <a:cubicBezTo>
                    <a:pt x="0" y="25346"/>
                    <a:pt x="24805" y="0"/>
                    <a:pt x="53687" y="0"/>
                  </a:cubicBezTo>
                  <a:cubicBezTo>
                    <a:pt x="85161" y="0"/>
                    <a:pt x="113564" y="24336"/>
                    <a:pt x="113564" y="66756"/>
                  </a:cubicBezTo>
                  <a:cubicBezTo>
                    <a:pt x="113564" y="112303"/>
                    <a:pt x="89287" y="152174"/>
                    <a:pt x="49033" y="180646"/>
                  </a:cubicBezTo>
                  <a:lnTo>
                    <a:pt x="11323" y="150106"/>
                  </a:lnTo>
                  <a:close/>
                  <a:moveTo>
                    <a:pt x="138896" y="150106"/>
                  </a:moveTo>
                  <a:cubicBezTo>
                    <a:pt x="155400" y="142843"/>
                    <a:pt x="179149" y="120094"/>
                    <a:pt x="185866" y="100423"/>
                  </a:cubicBezTo>
                  <a:cubicBezTo>
                    <a:pt x="183275" y="101481"/>
                    <a:pt x="178142" y="102491"/>
                    <a:pt x="172432" y="102491"/>
                  </a:cubicBezTo>
                  <a:cubicBezTo>
                    <a:pt x="147628" y="102491"/>
                    <a:pt x="127525" y="83349"/>
                    <a:pt x="127525" y="54348"/>
                  </a:cubicBezTo>
                  <a:cubicBezTo>
                    <a:pt x="127525" y="25346"/>
                    <a:pt x="152330" y="0"/>
                    <a:pt x="181212" y="0"/>
                  </a:cubicBezTo>
                  <a:cubicBezTo>
                    <a:pt x="212686" y="0"/>
                    <a:pt x="241089" y="24336"/>
                    <a:pt x="241089" y="66756"/>
                  </a:cubicBezTo>
                  <a:cubicBezTo>
                    <a:pt x="241089" y="112303"/>
                    <a:pt x="216812" y="152174"/>
                    <a:pt x="176558" y="180646"/>
                  </a:cubicBezTo>
                  <a:lnTo>
                    <a:pt x="138848" y="15010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7F5A16-2904-3735-1E4B-2ABBDB7CDE90}"/>
              </a:ext>
            </a:extLst>
          </p:cNvPr>
          <p:cNvGrpSpPr/>
          <p:nvPr/>
        </p:nvGrpSpPr>
        <p:grpSpPr>
          <a:xfrm>
            <a:off x="457080" y="1605630"/>
            <a:ext cx="11225908" cy="1122538"/>
            <a:chOff x="457080" y="1639287"/>
            <a:chExt cx="11225908" cy="11225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91BB93-F39F-95A4-9EBA-9BD89FB48523}"/>
                </a:ext>
              </a:extLst>
            </p:cNvPr>
            <p:cNvGrpSpPr/>
            <p:nvPr/>
          </p:nvGrpSpPr>
          <p:grpSpPr>
            <a:xfrm>
              <a:off x="457080" y="1639287"/>
              <a:ext cx="11225908" cy="1122538"/>
              <a:chOff x="457080" y="1639287"/>
              <a:chExt cx="11225908" cy="11225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C60C8F-F85E-4803-A8D5-60007C4732E9}"/>
                  </a:ext>
                </a:extLst>
              </p:cNvPr>
              <p:cNvSpPr/>
              <p:nvPr/>
            </p:nvSpPr>
            <p:spPr>
              <a:xfrm>
                <a:off x="457080" y="1639287"/>
                <a:ext cx="11225908" cy="1122538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pic>
            <p:nvPicPr>
              <p:cNvPr id="6" name="Picture 5" descr="A close-up of a device&#10;&#10;Description automatically generated">
                <a:extLst>
                  <a:ext uri="{FF2B5EF4-FFF2-40B4-BE49-F238E27FC236}">
                    <a16:creationId xmlns:a16="http://schemas.microsoft.com/office/drawing/2014/main" id="{21C45AEE-83EF-24F6-90FA-58D44A32E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41176" y="1836023"/>
                <a:ext cx="626194" cy="833463"/>
              </a:xfrm>
              <a:prstGeom prst="rect">
                <a:avLst/>
              </a:prstGeom>
            </p:spPr>
          </p:pic>
          <p:pic>
            <p:nvPicPr>
              <p:cNvPr id="14" name="Picture 13" descr="A black electronic device with buttons&#10;&#10;Description automatically generated">
                <a:extLst>
                  <a:ext uri="{FF2B5EF4-FFF2-40B4-BE49-F238E27FC236}">
                    <a16:creationId xmlns:a16="http://schemas.microsoft.com/office/drawing/2014/main" id="{936BB3F2-9DAB-08C8-D962-42EF9C5C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40021" y="1821514"/>
                <a:ext cx="769421" cy="829818"/>
              </a:xfrm>
              <a:prstGeom prst="rect">
                <a:avLst/>
              </a:prstGeom>
            </p:spPr>
          </p:pic>
          <p:pic>
            <p:nvPicPr>
              <p:cNvPr id="31" name="Picture 30" descr="A printer and a barcode scanner&#10;&#10;Description automatically generated">
                <a:extLst>
                  <a:ext uri="{FF2B5EF4-FFF2-40B4-BE49-F238E27FC236}">
                    <a16:creationId xmlns:a16="http://schemas.microsoft.com/office/drawing/2014/main" id="{4A338876-9310-CA96-81B6-0B93F66E1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92256" y="1743718"/>
                <a:ext cx="1719312" cy="1006501"/>
              </a:xfrm>
              <a:prstGeom prst="rect">
                <a:avLst/>
              </a:prstGeom>
            </p:spPr>
          </p:pic>
          <p:pic>
            <p:nvPicPr>
              <p:cNvPr id="32" name="Picture 31" descr="A close-up of a device&#10;&#10;Description automatically generated">
                <a:extLst>
                  <a:ext uri="{FF2B5EF4-FFF2-40B4-BE49-F238E27FC236}">
                    <a16:creationId xmlns:a16="http://schemas.microsoft.com/office/drawing/2014/main" id="{E0C1ED26-1264-60CE-EDC5-CBE20B5BC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8051" y="1765037"/>
                <a:ext cx="953868" cy="90647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2166002-EF49-62CB-BA67-A65F822A2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25427" y="1825128"/>
                <a:ext cx="613210" cy="211918"/>
              </a:xfrm>
              <a:prstGeom prst="rect">
                <a:avLst/>
              </a:prstGeom>
            </p:spPr>
          </p:pic>
        </p:grpSp>
        <p:pic>
          <p:nvPicPr>
            <p:cNvPr id="34" name="Picture 33" descr="A cell phone with a screen&#10;&#10;Description automatically generated">
              <a:extLst>
                <a:ext uri="{FF2B5EF4-FFF2-40B4-BE49-F238E27FC236}">
                  <a16:creationId xmlns:a16="http://schemas.microsoft.com/office/drawing/2014/main" id="{BD567733-FF10-8EAF-4B55-C0350D10B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7069" y="1773625"/>
              <a:ext cx="912988" cy="84869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Produits phares à mettre en avant dans les offres de visibilité des actifs</a:t>
            </a:r>
          </a:p>
        </p:txBody>
      </p:sp>
    </p:spTree>
    <p:extLst>
      <p:ext uri="{BB962C8B-B14F-4D97-AF65-F5344CB8AC3E}">
        <p14:creationId xmlns:p14="http://schemas.microsoft.com/office/powerpoint/2010/main" val="269448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9A457-B32A-C4A4-5E6D-E0902FB5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Nous observons des déploiements dans de nombreux cas d'utilisation/secteurs_x0000_00_x0000_00</a:t>
            </a:r>
            <a:br>
              <a:rPr lang="en-US" dirty="0"/>
            </a:br>
            <a:r>
              <a:rPr lang="en-US" dirty="0"/>
              <a:t>Les trois que nous avons discutés ont simplement une adoption plus élevée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B448E7-8221-A8C6-AB64-61C362A51939}"/>
              </a:ext>
            </a:extLst>
          </p:cNvPr>
          <p:cNvGrpSpPr/>
          <p:nvPr/>
        </p:nvGrpSpPr>
        <p:grpSpPr>
          <a:xfrm>
            <a:off x="457081" y="1414364"/>
            <a:ext cx="11104298" cy="531064"/>
            <a:chOff x="1067435" y="2052634"/>
            <a:chExt cx="10053373" cy="531064"/>
          </a:xfrm>
          <a:noFill/>
          <a:effectLst>
            <a:outerShdw blurRad="254000" sx="101000" sy="101000" algn="ctr" rotWithShape="0">
              <a:prstClr val="black">
                <a:alpha val="60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FBEA75-407B-104B-5F3E-042D6DCD5212}"/>
                </a:ext>
              </a:extLst>
            </p:cNvPr>
            <p:cNvSpPr/>
            <p:nvPr/>
          </p:nvSpPr>
          <p:spPr>
            <a:xfrm>
              <a:off x="1067435" y="2052634"/>
              <a:ext cx="10053373" cy="531064"/>
            </a:xfrm>
            <a:prstGeom prst="rect">
              <a:avLst/>
            </a:prstGeom>
            <a:grpFill/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2E8999-7559-2DB3-8805-974C9862092D}"/>
                </a:ext>
              </a:extLst>
            </p:cNvPr>
            <p:cNvSpPr txBox="1"/>
            <p:nvPr/>
          </p:nvSpPr>
          <p:spPr>
            <a:xfrm>
              <a:off x="3315353" y="2097070"/>
              <a:ext cx="5558118" cy="43088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Visibilité des actifs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FAEA4B-874F-E3AD-576D-5D5094696CAF}"/>
              </a:ext>
            </a:extLst>
          </p:cNvPr>
          <p:cNvGrpSpPr/>
          <p:nvPr/>
        </p:nvGrpSpPr>
        <p:grpSpPr>
          <a:xfrm>
            <a:off x="457081" y="2083654"/>
            <a:ext cx="2132148" cy="3594794"/>
            <a:chOff x="457081" y="2083654"/>
            <a:chExt cx="2132148" cy="359479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4A98FE6-49E6-45DB-5091-D352B3430F9C}"/>
                </a:ext>
              </a:extLst>
            </p:cNvPr>
            <p:cNvSpPr/>
            <p:nvPr/>
          </p:nvSpPr>
          <p:spPr>
            <a:xfrm>
              <a:off x="457081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EA368B-1731-5695-3B3A-76BEEA2A11C8}"/>
                </a:ext>
              </a:extLst>
            </p:cNvPr>
            <p:cNvSpPr txBox="1"/>
            <p:nvPr/>
          </p:nvSpPr>
          <p:spPr>
            <a:xfrm>
              <a:off x="473487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Alimentation/ Pharmacie/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Conformité des détaillants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910C9B-C39D-93E8-877B-22821DF4C064}"/>
                </a:ext>
              </a:extLst>
            </p:cNvPr>
            <p:cNvSpPr txBox="1"/>
            <p:nvPr/>
          </p:nvSpPr>
          <p:spPr>
            <a:xfrm>
              <a:off x="457081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MFG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8242D0-DAB6-D3A3-9C2B-20816D43D46B}"/>
                </a:ext>
              </a:extLst>
            </p:cNvPr>
            <p:cNvSpPr txBox="1"/>
            <p:nvPr/>
          </p:nvSpPr>
          <p:spPr>
            <a:xfrm>
              <a:off x="473487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Étiquetage en opération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et lecture</a:t>
              </a:r>
            </a:p>
          </p:txBody>
        </p:sp>
        <p:pic>
          <p:nvPicPr>
            <p:cNvPr id="3" name="MFG Icon">
              <a:extLst>
                <a:ext uri="{FF2B5EF4-FFF2-40B4-BE49-F238E27FC236}">
                  <a16:creationId xmlns:a16="http://schemas.microsoft.com/office/drawing/2014/main" id="{0DA28F47-4977-3198-84B0-8696675B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59807" y="2373588"/>
              <a:ext cx="487479" cy="38711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C36E9D-0FB3-3608-30CF-1B25AF35954B}"/>
              </a:ext>
            </a:extLst>
          </p:cNvPr>
          <p:cNvGrpSpPr/>
          <p:nvPr/>
        </p:nvGrpSpPr>
        <p:grpSpPr>
          <a:xfrm>
            <a:off x="2700118" y="2083654"/>
            <a:ext cx="2138324" cy="3594794"/>
            <a:chOff x="2700118" y="2083654"/>
            <a:chExt cx="2138324" cy="359479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7DB6CF5-6B9C-94DE-C81B-9B7D148F6571}"/>
                </a:ext>
              </a:extLst>
            </p:cNvPr>
            <p:cNvSpPr/>
            <p:nvPr/>
          </p:nvSpPr>
          <p:spPr>
            <a:xfrm>
              <a:off x="2700118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D959B31-FCA5-C4A5-A666-56ADACB42199}"/>
                </a:ext>
              </a:extLst>
            </p:cNvPr>
            <p:cNvSpPr txBox="1"/>
            <p:nvPr/>
          </p:nvSpPr>
          <p:spPr>
            <a:xfrm>
              <a:off x="2706295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T&amp;L / WH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74AE78-D6A4-9A53-A208-D8A68AB613DF}"/>
                </a:ext>
              </a:extLst>
            </p:cNvPr>
            <p:cNvSpPr txBox="1"/>
            <p:nvPr/>
          </p:nvSpPr>
          <p:spPr>
            <a:xfrm>
              <a:off x="2701680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Étiquetage d'inventaire/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lecture en WH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3B2DD0-6B27-46E8-CC67-70F35504347A}"/>
                </a:ext>
              </a:extLst>
            </p:cNvPr>
            <p:cNvSpPr txBox="1"/>
            <p:nvPr/>
          </p:nvSpPr>
          <p:spPr>
            <a:xfrm>
              <a:off x="2701680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Lecture de portail aux portes de quai</a:t>
              </a:r>
            </a:p>
          </p:txBody>
        </p:sp>
        <p:pic>
          <p:nvPicPr>
            <p:cNvPr id="7" name="T&amp;L / WH Icon">
              <a:extLst>
                <a:ext uri="{FF2B5EF4-FFF2-40B4-BE49-F238E27FC236}">
                  <a16:creationId xmlns:a16="http://schemas.microsoft.com/office/drawing/2014/main" id="{E7ACCB99-ACF9-80BD-EBC7-52F09924E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53653" y="2330575"/>
              <a:ext cx="659533" cy="4301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6DB138-5F86-F04E-9EA5-7E195A49C0EC}"/>
              </a:ext>
            </a:extLst>
          </p:cNvPr>
          <p:cNvGrpSpPr/>
          <p:nvPr/>
        </p:nvGrpSpPr>
        <p:grpSpPr>
          <a:xfrm>
            <a:off x="4943156" y="2083654"/>
            <a:ext cx="2132148" cy="3594794"/>
            <a:chOff x="4943156" y="2083654"/>
            <a:chExt cx="2132148" cy="359479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9127A7B-F242-711F-4F16-076F3DDE5251}"/>
                </a:ext>
              </a:extLst>
            </p:cNvPr>
            <p:cNvSpPr/>
            <p:nvPr/>
          </p:nvSpPr>
          <p:spPr>
            <a:xfrm>
              <a:off x="4943156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DEE9DBE-D731-3136-ABBE-C1AD8362A0C8}"/>
                </a:ext>
              </a:extLst>
            </p:cNvPr>
            <p:cNvSpPr txBox="1"/>
            <p:nvPr/>
          </p:nvSpPr>
          <p:spPr>
            <a:xfrm>
              <a:off x="4943156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Vente au détail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F341626-D974-B6DA-D5F6-770C7B818434}"/>
                </a:ext>
              </a:extLst>
            </p:cNvPr>
            <p:cNvSpPr txBox="1"/>
            <p:nvPr/>
          </p:nvSpPr>
          <p:spPr>
            <a:xfrm>
              <a:off x="4950893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Inventaire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Comptage cyclique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AC989B-6BB5-94A9-C9AB-13536FEA0932}"/>
                </a:ext>
              </a:extLst>
            </p:cNvPr>
            <p:cNvSpPr txBox="1"/>
            <p:nvPr/>
          </p:nvSpPr>
          <p:spPr>
            <a:xfrm>
              <a:off x="4950893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Perte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Détection</a:t>
              </a:r>
            </a:p>
          </p:txBody>
        </p:sp>
        <p:pic>
          <p:nvPicPr>
            <p:cNvPr id="8" name="Retail Icon">
              <a:extLst>
                <a:ext uri="{FF2B5EF4-FFF2-40B4-BE49-F238E27FC236}">
                  <a16:creationId xmlns:a16="http://schemas.microsoft.com/office/drawing/2014/main" id="{4A3CC73D-C515-A36A-13AE-2C5F26E0B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20054" y="2330575"/>
              <a:ext cx="473142" cy="4415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19B1DF-BD04-CF20-1317-56F5435F3453}"/>
                </a:ext>
              </a:extLst>
            </p:cNvPr>
            <p:cNvSpPr txBox="1"/>
            <p:nvPr/>
          </p:nvSpPr>
          <p:spPr>
            <a:xfrm>
              <a:off x="4950893" y="48318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Changement de ticket/PDV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A5F0F5-4FFF-455A-106F-8D21F036AFEE}"/>
              </a:ext>
            </a:extLst>
          </p:cNvPr>
          <p:cNvGrpSpPr/>
          <p:nvPr/>
        </p:nvGrpSpPr>
        <p:grpSpPr>
          <a:xfrm>
            <a:off x="7181859" y="2083654"/>
            <a:ext cx="2136482" cy="3594794"/>
            <a:chOff x="7181859" y="2083654"/>
            <a:chExt cx="2136482" cy="359479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FB317F9-B593-3CBC-3B7F-96FAD20F3A5F}"/>
                </a:ext>
              </a:extLst>
            </p:cNvPr>
            <p:cNvSpPr/>
            <p:nvPr/>
          </p:nvSpPr>
          <p:spPr>
            <a:xfrm>
              <a:off x="7186193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FF6CC99-CB5B-648E-5FD5-DC2A4322A5BF}"/>
                </a:ext>
              </a:extLst>
            </p:cNvPr>
            <p:cNvSpPr txBox="1"/>
            <p:nvPr/>
          </p:nvSpPr>
          <p:spPr>
            <a:xfrm>
              <a:off x="7181859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Soins de santé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7B7C4B-5AC4-76D9-7D3B-D47128BE6234}"/>
                </a:ext>
              </a:extLst>
            </p:cNvPr>
            <p:cNvSpPr txBox="1"/>
            <p:nvPr/>
          </p:nvSpPr>
          <p:spPr>
            <a:xfrm>
              <a:off x="7189597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Actif critique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Étiquetage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810B51-27CD-0310-94C3-81315D38380D}"/>
                </a:ext>
              </a:extLst>
            </p:cNvPr>
            <p:cNvSpPr txBox="1"/>
            <p:nvPr/>
          </p:nvSpPr>
          <p:spPr>
            <a:xfrm>
              <a:off x="7189597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ID patient/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Suivi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A479063-7E7C-2876-97A5-F0B5DF7AFC41}"/>
                </a:ext>
              </a:extLst>
            </p:cNvPr>
            <p:cNvSpPr txBox="1"/>
            <p:nvPr/>
          </p:nvSpPr>
          <p:spPr>
            <a:xfrm>
              <a:off x="7189597" y="4835364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Pharma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Condition</a:t>
              </a:r>
            </a:p>
          </p:txBody>
        </p:sp>
        <p:pic>
          <p:nvPicPr>
            <p:cNvPr id="9" name="Healthcare Icon">
              <a:extLst>
                <a:ext uri="{FF2B5EF4-FFF2-40B4-BE49-F238E27FC236}">
                  <a16:creationId xmlns:a16="http://schemas.microsoft.com/office/drawing/2014/main" id="{DBB8E475-2956-96C9-EFEC-B034B1C1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3981" y="2340611"/>
              <a:ext cx="346971" cy="41005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418DE9-4C0D-447B-D45C-D2B3F9EC12D1}"/>
              </a:ext>
            </a:extLst>
          </p:cNvPr>
          <p:cNvGrpSpPr/>
          <p:nvPr/>
        </p:nvGrpSpPr>
        <p:grpSpPr>
          <a:xfrm>
            <a:off x="9429231" y="2083654"/>
            <a:ext cx="2133988" cy="3594794"/>
            <a:chOff x="9429231" y="2083654"/>
            <a:chExt cx="2133988" cy="35947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A9D0242-B969-33C8-67F7-4C149A28DBFC}"/>
                </a:ext>
              </a:extLst>
            </p:cNvPr>
            <p:cNvSpPr/>
            <p:nvPr/>
          </p:nvSpPr>
          <p:spPr>
            <a:xfrm>
              <a:off x="9429231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AAC5E6-4175-8B69-B02C-6B17F704ED3F}"/>
                </a:ext>
              </a:extLst>
            </p:cNvPr>
            <p:cNvSpPr txBox="1"/>
            <p:nvPr/>
          </p:nvSpPr>
          <p:spPr>
            <a:xfrm>
              <a:off x="9431072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Gouvernement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6105B4-50C2-EEFA-FF21-F3990078E12B}"/>
                </a:ext>
              </a:extLst>
            </p:cNvPr>
            <p:cNvSpPr txBox="1"/>
            <p:nvPr/>
          </p:nvSpPr>
          <p:spPr>
            <a:xfrm>
              <a:off x="9438811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Actif Militaire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Étiquetage</a:t>
              </a:r>
            </a:p>
          </p:txBody>
        </p:sp>
        <p:pic>
          <p:nvPicPr>
            <p:cNvPr id="10" name="Government Icon">
              <a:extLst>
                <a:ext uri="{FF2B5EF4-FFF2-40B4-BE49-F238E27FC236}">
                  <a16:creationId xmlns:a16="http://schemas.microsoft.com/office/drawing/2014/main" id="{EE16C5F7-F2E1-B0A8-AF87-F868F621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05331" y="2291146"/>
              <a:ext cx="379947" cy="5089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725E51-DE4B-351F-8E92-DEBA546DB032}"/>
                </a:ext>
              </a:extLst>
            </p:cNvPr>
            <p:cNvSpPr txBox="1"/>
            <p:nvPr/>
          </p:nvSpPr>
          <p:spPr>
            <a:xfrm>
              <a:off x="9438811" y="4150799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Inventaire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Gestion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3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85B6B367-7684-52BD-E850-2B80E68546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6154"/>
            <a:ext cx="12188825" cy="687028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EEE3656-F4D3-9CB3-93E7-64CDDB86DAA2}"/>
              </a:ext>
            </a:extLst>
          </p:cNvPr>
          <p:cNvSpPr/>
          <p:nvPr/>
        </p:nvSpPr>
        <p:spPr>
          <a:xfrm>
            <a:off x="396322" y="2414315"/>
            <a:ext cx="11510458" cy="2837751"/>
          </a:xfrm>
          <a:prstGeom prst="rect">
            <a:avLst/>
          </a:prstGeom>
          <a:solidFill>
            <a:schemeClr val="bg1"/>
          </a:solidFill>
          <a:ln w="28575" cap="flat">
            <a:solidFill>
              <a:schemeClr val="accent4"/>
            </a:solidFill>
            <a:prstDash val="solid"/>
            <a:miter/>
          </a:ln>
          <a:effectLst>
            <a:outerShdw blurRad="254000" sx="101000" sy="101000" algn="c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EEA13C-AFFA-EF94-7A3F-35724F331EF9}"/>
              </a:ext>
            </a:extLst>
          </p:cNvPr>
          <p:cNvCxnSpPr/>
          <p:nvPr/>
        </p:nvCxnSpPr>
        <p:spPr>
          <a:xfrm>
            <a:off x="4228791" y="2548869"/>
            <a:ext cx="0" cy="25492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31023B-539A-887B-9976-66F833D887A7}"/>
              </a:ext>
            </a:extLst>
          </p:cNvPr>
          <p:cNvCxnSpPr/>
          <p:nvPr/>
        </p:nvCxnSpPr>
        <p:spPr>
          <a:xfrm>
            <a:off x="8057868" y="2548869"/>
            <a:ext cx="0" cy="25492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7BCE32-FFD0-A236-6175-C29EEAF3BC7E}"/>
              </a:ext>
            </a:extLst>
          </p:cNvPr>
          <p:cNvGrpSpPr/>
          <p:nvPr/>
        </p:nvGrpSpPr>
        <p:grpSpPr>
          <a:xfrm>
            <a:off x="1076664" y="3038486"/>
            <a:ext cx="2388183" cy="1667344"/>
            <a:chOff x="1173400" y="2460956"/>
            <a:chExt cx="2388183" cy="1667344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70127B93-A4A0-78E2-15A6-6E103246B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827350" y="2460956"/>
              <a:ext cx="990881" cy="100445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62FE59-8269-AC3F-F31F-4823C19DADAD}"/>
                </a:ext>
              </a:extLst>
            </p:cNvPr>
            <p:cNvSpPr txBox="1"/>
            <p:nvPr/>
          </p:nvSpPr>
          <p:spPr>
            <a:xfrm>
              <a:off x="1173400" y="3605080"/>
              <a:ext cx="238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12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MS PGothic" panose="020B0600070205080204" pitchFamily="34" charset="-128"/>
                  <a:cs typeface="Arial Black" panose="020B0604020202020204" pitchFamily="34" charset="0"/>
                </a:rPr>
                <a:t>Connecter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D7B79F-0C2C-9664-14EC-CF96F4DBD23E}"/>
              </a:ext>
            </a:extLst>
          </p:cNvPr>
          <p:cNvGrpSpPr/>
          <p:nvPr/>
        </p:nvGrpSpPr>
        <p:grpSpPr>
          <a:xfrm>
            <a:off x="5188713" y="3067253"/>
            <a:ext cx="1992362" cy="1638577"/>
            <a:chOff x="3845768" y="2489723"/>
            <a:chExt cx="1992362" cy="1638577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C01F63E8-461E-9F72-0398-509F2BCE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301475" y="2489723"/>
              <a:ext cx="996152" cy="83012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4159F0-F823-4583-39A2-8C64862A00E8}"/>
                </a:ext>
              </a:extLst>
            </p:cNvPr>
            <p:cNvSpPr txBox="1"/>
            <p:nvPr/>
          </p:nvSpPr>
          <p:spPr>
            <a:xfrm>
              <a:off x="3845768" y="3605080"/>
              <a:ext cx="1992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12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MS PGothic" panose="020B0600070205080204" pitchFamily="34" charset="-128"/>
                  <a:cs typeface="Arial Black" panose="020B0604020202020204" pitchFamily="34" charset="0"/>
                </a:rPr>
                <a:t>Identifier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FCD609-39F6-9584-9837-96AB6CE2681F}"/>
              </a:ext>
            </a:extLst>
          </p:cNvPr>
          <p:cNvGrpSpPr/>
          <p:nvPr/>
        </p:nvGrpSpPr>
        <p:grpSpPr>
          <a:xfrm>
            <a:off x="8856906" y="3144634"/>
            <a:ext cx="2153245" cy="1561196"/>
            <a:chOff x="6122919" y="2567104"/>
            <a:chExt cx="2153245" cy="1561196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EAC67E9-A9E2-376C-C6C7-660A23809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615830" y="2567104"/>
              <a:ext cx="1165330" cy="74914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28BE62-C5E4-ABD2-E0BF-E2F20C1ED17F}"/>
                </a:ext>
              </a:extLst>
            </p:cNvPr>
            <p:cNvSpPr txBox="1"/>
            <p:nvPr/>
          </p:nvSpPr>
          <p:spPr>
            <a:xfrm>
              <a:off x="6122919" y="3605080"/>
              <a:ext cx="21532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12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MS PGothic" panose="020B0600070205080204" pitchFamily="34" charset="-128"/>
                  <a:cs typeface="Arial Black" panose="020B0604020202020204" pitchFamily="34" charset="0"/>
                </a:rPr>
                <a:t>Partenaire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83A3D4-FE84-01DF-8CF8-271C1C7A5014}"/>
              </a:ext>
            </a:extLst>
          </p:cNvPr>
          <p:cNvGrpSpPr/>
          <p:nvPr/>
        </p:nvGrpSpPr>
        <p:grpSpPr>
          <a:xfrm>
            <a:off x="396321" y="1798495"/>
            <a:ext cx="11510459" cy="414785"/>
            <a:chOff x="918448" y="2843273"/>
            <a:chExt cx="10442543" cy="377077"/>
          </a:xfrm>
          <a:effectLst>
            <a:outerShdw blurRad="254000" sx="101000" sy="101000" algn="ctr" rotWithShape="0">
              <a:prstClr val="black">
                <a:alpha val="60000"/>
              </a:prstClr>
            </a:outerShdw>
          </a:effectLst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B369ED4-3A16-9F38-3528-1BEB1AA85B5C}"/>
                </a:ext>
              </a:extLst>
            </p:cNvPr>
            <p:cNvSpPr/>
            <p:nvPr/>
          </p:nvSpPr>
          <p:spPr>
            <a:xfrm>
              <a:off x="918448" y="2843273"/>
              <a:ext cx="10442543" cy="377077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E1FE1F9F-7CCB-944C-E0EC-4BCFACF56376}"/>
                </a:ext>
              </a:extLst>
            </p:cNvPr>
            <p:cNvSpPr txBox="1">
              <a:spLocks/>
            </p:cNvSpPr>
            <p:nvPr/>
          </p:nvSpPr>
          <p:spPr>
            <a:xfrm>
              <a:off x="1916918" y="2916032"/>
              <a:ext cx="8354988" cy="28683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Nous devons servir ensemble les clients et réussir ensemble !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38DAA65-8412-6FD5-A551-F0E2D7BA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Points clés à retenir</a:t>
            </a:r>
            <a:endParaRPr lang="en-US" dirty="0"/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8520FCB3-5BC1-6024-E4D9-1F722833CA93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44EBD70-CA57-6A7C-FFDE-2ED0AE22A0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8E8220F-1059-2FEF-2A2A-F1186F9847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4540" y="6152669"/>
            <a:ext cx="2150645" cy="5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1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8CD79DD9-D486-E21C-F7CA-916DC1D546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0210" y="2303903"/>
            <a:ext cx="2248403" cy="224840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29A3AA8-220B-9F25-85A1-F4BA04B239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9976" y="2303902"/>
            <a:ext cx="2248403" cy="2248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AC546C-C259-50CE-61DC-54EBBA142858}"/>
              </a:ext>
            </a:extLst>
          </p:cNvPr>
          <p:cNvSpPr txBox="1"/>
          <p:nvPr/>
        </p:nvSpPr>
        <p:spPr>
          <a:xfrm>
            <a:off x="-668594" y="2930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FD0B15B-633A-539B-69FB-CB1380E999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7181" y="2060701"/>
            <a:ext cx="2722500" cy="27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2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erson touching a screen with gears and icons&#10;&#10;Description automatically generated">
            <a:extLst>
              <a:ext uri="{FF2B5EF4-FFF2-40B4-BE49-F238E27FC236}">
                <a16:creationId xmlns:a16="http://schemas.microsoft.com/office/drawing/2014/main" id="{57AEA7D3-34B3-68FB-D81C-13F0E81189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6154"/>
            <a:ext cx="12188825" cy="687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Visibilité des actifs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0B587E8B-7BF3-A27C-D73A-185AD8A46BF4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7A517C2-676D-4567-FF2D-645DD5FFC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B62DE24-E423-474A-0E91-7C6367CCB4BB}"/>
              </a:ext>
            </a:extLst>
          </p:cNvPr>
          <p:cNvGrpSpPr/>
          <p:nvPr/>
        </p:nvGrpSpPr>
        <p:grpSpPr>
          <a:xfrm>
            <a:off x="2496672" y="2233433"/>
            <a:ext cx="7146726" cy="2390374"/>
            <a:chOff x="2496672" y="2233433"/>
            <a:chExt cx="7146726" cy="239037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E2F5EEA-B99E-C463-DEE1-E8C45AE44567}"/>
                </a:ext>
              </a:extLst>
            </p:cNvPr>
            <p:cNvGrpSpPr/>
            <p:nvPr/>
          </p:nvGrpSpPr>
          <p:grpSpPr>
            <a:xfrm>
              <a:off x="2496672" y="2233433"/>
              <a:ext cx="7146726" cy="2390374"/>
              <a:chOff x="2496672" y="2233433"/>
              <a:chExt cx="7146726" cy="2390374"/>
            </a:xfrm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72C1D3-9F86-45F1-6C9E-57B6F7A7E633}"/>
                  </a:ext>
                </a:extLst>
              </p:cNvPr>
              <p:cNvSpPr/>
              <p:nvPr/>
            </p:nvSpPr>
            <p:spPr>
              <a:xfrm>
                <a:off x="2496672" y="2233433"/>
                <a:ext cx="7146726" cy="2390374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861E7B-FD37-139D-74AD-C41561A08D83}"/>
                  </a:ext>
                </a:extLst>
              </p:cNvPr>
              <p:cNvSpPr txBox="1"/>
              <p:nvPr/>
            </p:nvSpPr>
            <p:spPr>
              <a:xfrm>
                <a:off x="2761341" y="2951145"/>
                <a:ext cx="66661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Permettre aux entreprises de toutes tailles de suivre de manière sécurisée et unique,</a:t>
                </a: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6BE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surveiller et gérer</a:t>
                </a: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ce que</a:t>
                </a:r>
                <a:b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</a:b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eux et leurs clients valorisent le plus - alors qu'ils cherchent à</a:t>
                </a: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6BE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améliorer les résultats commerciaux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F9617B-1C7D-48B3-43FE-E623591DC96F}"/>
                </a:ext>
              </a:extLst>
            </p:cNvPr>
            <p:cNvSpPr txBox="1"/>
            <p:nvPr/>
          </p:nvSpPr>
          <p:spPr>
            <a:xfrm>
              <a:off x="2761341" y="2360239"/>
              <a:ext cx="6666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Aspiration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A353482-648E-62BE-A79B-0216F6C2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540" y="6152669"/>
            <a:ext cx="2150645" cy="5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Écosystème simplifié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63ABDB7-DFEF-D1E4-F606-796197B3F809}"/>
              </a:ext>
            </a:extLst>
          </p:cNvPr>
          <p:cNvGrpSpPr/>
          <p:nvPr/>
        </p:nvGrpSpPr>
        <p:grpSpPr>
          <a:xfrm>
            <a:off x="753326" y="1851425"/>
            <a:ext cx="2442659" cy="1221975"/>
            <a:chOff x="983249" y="1851425"/>
            <a:chExt cx="2442659" cy="122197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B6772E6-069B-953B-B593-2D77493EA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34" b="12049"/>
            <a:stretch/>
          </p:blipFill>
          <p:spPr>
            <a:xfrm>
              <a:off x="983249" y="1851425"/>
              <a:ext cx="2442659" cy="1221975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998851-08CC-A654-B61B-B2768821177A}"/>
                </a:ext>
              </a:extLst>
            </p:cNvPr>
            <p:cNvSpPr txBox="1"/>
            <p:nvPr/>
          </p:nvSpPr>
          <p:spPr>
            <a:xfrm>
              <a:off x="1414562" y="2171595"/>
              <a:ext cx="15800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Entreprise</a:t>
              </a:r>
              <a:b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</a:b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Utilisateur</a:t>
              </a:r>
            </a:p>
          </p:txBody>
        </p: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1BD37877-4CCF-B338-5594-725B52CB77B7}"/>
              </a:ext>
            </a:extLst>
          </p:cNvPr>
          <p:cNvSpPr/>
          <p:nvPr/>
        </p:nvSpPr>
        <p:spPr>
          <a:xfrm>
            <a:off x="3822814" y="2388594"/>
            <a:ext cx="133211" cy="133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78DB6D2-34C3-1674-8A09-EEEB16D0F78F}"/>
              </a:ext>
            </a:extLst>
          </p:cNvPr>
          <p:cNvSpPr/>
          <p:nvPr/>
        </p:nvSpPr>
        <p:spPr>
          <a:xfrm>
            <a:off x="3529687" y="2355013"/>
            <a:ext cx="219849" cy="2198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DBF561-A1B9-E31B-5CD0-2C81560A4A64}"/>
              </a:ext>
            </a:extLst>
          </p:cNvPr>
          <p:cNvSpPr/>
          <p:nvPr/>
        </p:nvSpPr>
        <p:spPr>
          <a:xfrm>
            <a:off x="4245065" y="1851425"/>
            <a:ext cx="7190434" cy="12219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Système de traçabilité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42ABE2-770A-F77B-92CD-C27D75284040}"/>
              </a:ext>
            </a:extLst>
          </p:cNvPr>
          <p:cNvGrpSpPr/>
          <p:nvPr/>
        </p:nvGrpSpPr>
        <p:grpSpPr>
          <a:xfrm>
            <a:off x="4704829" y="3994465"/>
            <a:ext cx="2779166" cy="1221976"/>
            <a:chOff x="751266" y="3849865"/>
            <a:chExt cx="2779166" cy="12219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0A4C1B-AAB2-C58A-04CA-E5C4ECA2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8536" r="1924" b="4737"/>
            <a:stretch/>
          </p:blipFill>
          <p:spPr>
            <a:xfrm>
              <a:off x="751266" y="3849865"/>
              <a:ext cx="2779166" cy="122197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E9BC82-00FD-5F28-1C90-92D429791043}"/>
                </a:ext>
              </a:extLst>
            </p:cNvPr>
            <p:cNvSpPr txBox="1"/>
            <p:nvPr/>
          </p:nvSpPr>
          <p:spPr>
            <a:xfrm>
              <a:off x="1244389" y="4044280"/>
              <a:ext cx="1792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Logistique &gt; Entrepôt/</a:t>
              </a:r>
              <a:b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</a:b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Distribution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09A29B-7FBF-6169-D800-D46A53B56CEE}"/>
              </a:ext>
            </a:extLst>
          </p:cNvPr>
          <p:cNvGrpSpPr/>
          <p:nvPr/>
        </p:nvGrpSpPr>
        <p:grpSpPr>
          <a:xfrm>
            <a:off x="757322" y="3994465"/>
            <a:ext cx="2779166" cy="1221976"/>
            <a:chOff x="751266" y="3849865"/>
            <a:chExt cx="2779166" cy="12219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362A94-574E-32C6-0AA7-DCA7E580E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85" b="10885"/>
            <a:stretch/>
          </p:blipFill>
          <p:spPr>
            <a:xfrm>
              <a:off x="751266" y="3849865"/>
              <a:ext cx="2779166" cy="122197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33697E-CE5A-3F93-80C8-63B72BC2D9FA}"/>
                </a:ext>
              </a:extLst>
            </p:cNvPr>
            <p:cNvSpPr txBox="1"/>
            <p:nvPr/>
          </p:nvSpPr>
          <p:spPr>
            <a:xfrm>
              <a:off x="1118940" y="4167390"/>
              <a:ext cx="20438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Matière première</a:t>
              </a:r>
              <a:b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</a:b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&gt; Fabrication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823879-CFDD-15EB-3D3F-12AB450D6AD2}"/>
              </a:ext>
            </a:extLst>
          </p:cNvPr>
          <p:cNvGrpSpPr/>
          <p:nvPr/>
        </p:nvGrpSpPr>
        <p:grpSpPr>
          <a:xfrm>
            <a:off x="8652337" y="3341192"/>
            <a:ext cx="2779166" cy="1221976"/>
            <a:chOff x="751266" y="3849865"/>
            <a:chExt cx="2779166" cy="12219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B821ED-03DF-FDF7-CE19-98A6E5327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23" b="17023"/>
            <a:stretch/>
          </p:blipFill>
          <p:spPr>
            <a:xfrm>
              <a:off x="751266" y="3849865"/>
              <a:ext cx="2779166" cy="122197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7CA117-5F5D-CE5B-0C15-C1DE1253B071}"/>
                </a:ext>
              </a:extLst>
            </p:cNvPr>
            <p:cNvSpPr txBox="1"/>
            <p:nvPr/>
          </p:nvSpPr>
          <p:spPr>
            <a:xfrm>
              <a:off x="1118940" y="4291576"/>
              <a:ext cx="2043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Vente au détail</a:t>
              </a: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24B283-8C66-ED4B-1BD5-AEE6088C4BB3}"/>
              </a:ext>
            </a:extLst>
          </p:cNvPr>
          <p:cNvGrpSpPr/>
          <p:nvPr/>
        </p:nvGrpSpPr>
        <p:grpSpPr>
          <a:xfrm>
            <a:off x="8652337" y="4830960"/>
            <a:ext cx="2779166" cy="1221976"/>
            <a:chOff x="751266" y="3849865"/>
            <a:chExt cx="2779166" cy="122197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D02E9F8-AF83-F94F-5372-FBB52DB3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85" b="10885"/>
            <a:stretch/>
          </p:blipFill>
          <p:spPr>
            <a:xfrm>
              <a:off x="751266" y="3849865"/>
              <a:ext cx="2779166" cy="122197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CADEEF-F4AB-14F2-357B-545B0B6BBA28}"/>
                </a:ext>
              </a:extLst>
            </p:cNvPr>
            <p:cNvSpPr txBox="1"/>
            <p:nvPr/>
          </p:nvSpPr>
          <p:spPr>
            <a:xfrm>
              <a:off x="1118940" y="4291576"/>
              <a:ext cx="2043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Soins de santé</a:t>
              </a: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25" name="Triangle 24">
            <a:extLst>
              <a:ext uri="{FF2B5EF4-FFF2-40B4-BE49-F238E27FC236}">
                <a16:creationId xmlns:a16="http://schemas.microsoft.com/office/drawing/2014/main" id="{CD2BB1A0-DFE0-D932-7F31-B824E191BD5B}"/>
              </a:ext>
            </a:extLst>
          </p:cNvPr>
          <p:cNvSpPr/>
          <p:nvPr/>
        </p:nvSpPr>
        <p:spPr>
          <a:xfrm>
            <a:off x="5619624" y="3341192"/>
            <a:ext cx="363338" cy="23768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0E1C483D-FD58-5CC5-2BB5-EAD028D6648C}"/>
              </a:ext>
            </a:extLst>
          </p:cNvPr>
          <p:cNvSpPr/>
          <p:nvPr/>
        </p:nvSpPr>
        <p:spPr>
          <a:xfrm rot="10800000">
            <a:off x="6316021" y="3341192"/>
            <a:ext cx="363338" cy="23768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E422310-2191-8BC5-F77A-A166907C5452}"/>
              </a:ext>
            </a:extLst>
          </p:cNvPr>
          <p:cNvSpPr/>
          <p:nvPr/>
        </p:nvSpPr>
        <p:spPr>
          <a:xfrm rot="5400000">
            <a:off x="7938513" y="4015007"/>
            <a:ext cx="363338" cy="23768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893870D5-D13B-4CCD-0661-A2E4B8603A9E}"/>
              </a:ext>
            </a:extLst>
          </p:cNvPr>
          <p:cNvSpPr/>
          <p:nvPr/>
        </p:nvSpPr>
        <p:spPr>
          <a:xfrm rot="5400000">
            <a:off x="7938513" y="4953630"/>
            <a:ext cx="363338" cy="23768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7C55CBDF-CD8B-5396-8940-CB5FAD68D640}"/>
              </a:ext>
            </a:extLst>
          </p:cNvPr>
          <p:cNvSpPr/>
          <p:nvPr/>
        </p:nvSpPr>
        <p:spPr>
          <a:xfrm rot="5400000">
            <a:off x="3953909" y="4444958"/>
            <a:ext cx="363338" cy="23768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9A457-B32A-C4A4-5E6D-E0902FB5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nombreux cas d'utilisation apparaissent dans tous les secteurs clés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B448E7-8221-A8C6-AB64-61C362A51939}"/>
              </a:ext>
            </a:extLst>
          </p:cNvPr>
          <p:cNvGrpSpPr/>
          <p:nvPr/>
        </p:nvGrpSpPr>
        <p:grpSpPr>
          <a:xfrm>
            <a:off x="457081" y="1414364"/>
            <a:ext cx="11104298" cy="531064"/>
            <a:chOff x="1067435" y="2052634"/>
            <a:chExt cx="10053373" cy="531064"/>
          </a:xfrm>
          <a:noFill/>
          <a:effectLst>
            <a:outerShdw blurRad="254000" sx="101000" sy="101000" algn="ctr" rotWithShape="0">
              <a:prstClr val="black">
                <a:alpha val="60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FBEA75-407B-104B-5F3E-042D6DCD5212}"/>
                </a:ext>
              </a:extLst>
            </p:cNvPr>
            <p:cNvSpPr/>
            <p:nvPr/>
          </p:nvSpPr>
          <p:spPr>
            <a:xfrm>
              <a:off x="1067435" y="2052634"/>
              <a:ext cx="10053373" cy="531064"/>
            </a:xfrm>
            <a:prstGeom prst="rect">
              <a:avLst/>
            </a:prstGeom>
            <a:grpFill/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2E8999-7559-2DB3-8805-974C9862092D}"/>
                </a:ext>
              </a:extLst>
            </p:cNvPr>
            <p:cNvSpPr txBox="1"/>
            <p:nvPr/>
          </p:nvSpPr>
          <p:spPr>
            <a:xfrm>
              <a:off x="3315353" y="2097070"/>
              <a:ext cx="5558118" cy="43088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Visibilité des actifs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FAEA4B-874F-E3AD-576D-5D5094696CAF}"/>
              </a:ext>
            </a:extLst>
          </p:cNvPr>
          <p:cNvGrpSpPr/>
          <p:nvPr/>
        </p:nvGrpSpPr>
        <p:grpSpPr>
          <a:xfrm>
            <a:off x="457081" y="2083654"/>
            <a:ext cx="2132148" cy="3594794"/>
            <a:chOff x="457081" y="2083654"/>
            <a:chExt cx="2132148" cy="359479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4A98FE6-49E6-45DB-5091-D352B3430F9C}"/>
                </a:ext>
              </a:extLst>
            </p:cNvPr>
            <p:cNvSpPr/>
            <p:nvPr/>
          </p:nvSpPr>
          <p:spPr>
            <a:xfrm>
              <a:off x="457081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EA368B-1731-5695-3B3A-76BEEA2A11C8}"/>
                </a:ext>
              </a:extLst>
            </p:cNvPr>
            <p:cNvSpPr txBox="1"/>
            <p:nvPr/>
          </p:nvSpPr>
          <p:spPr>
            <a:xfrm>
              <a:off x="473487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Alimentation/ Pharmacie/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Conformité des détaillants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910C9B-C39D-93E8-877B-22821DF4C064}"/>
                </a:ext>
              </a:extLst>
            </p:cNvPr>
            <p:cNvSpPr txBox="1"/>
            <p:nvPr/>
          </p:nvSpPr>
          <p:spPr>
            <a:xfrm>
              <a:off x="457081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MFG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8242D0-DAB6-D3A3-9C2B-20816D43D46B}"/>
                </a:ext>
              </a:extLst>
            </p:cNvPr>
            <p:cNvSpPr txBox="1"/>
            <p:nvPr/>
          </p:nvSpPr>
          <p:spPr>
            <a:xfrm>
              <a:off x="473487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Étiquetage en opération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et lecture</a:t>
              </a:r>
            </a:p>
          </p:txBody>
        </p:sp>
        <p:pic>
          <p:nvPicPr>
            <p:cNvPr id="3" name="MFG Icon">
              <a:extLst>
                <a:ext uri="{FF2B5EF4-FFF2-40B4-BE49-F238E27FC236}">
                  <a16:creationId xmlns:a16="http://schemas.microsoft.com/office/drawing/2014/main" id="{0DA28F47-4977-3198-84B0-8696675B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9807" y="2373588"/>
              <a:ext cx="487479" cy="38711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C36E9D-0FB3-3608-30CF-1B25AF35954B}"/>
              </a:ext>
            </a:extLst>
          </p:cNvPr>
          <p:cNvGrpSpPr/>
          <p:nvPr/>
        </p:nvGrpSpPr>
        <p:grpSpPr>
          <a:xfrm>
            <a:off x="2700118" y="2083654"/>
            <a:ext cx="2138324" cy="3594794"/>
            <a:chOff x="2700118" y="2083654"/>
            <a:chExt cx="2138324" cy="359479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7DB6CF5-6B9C-94DE-C81B-9B7D148F6571}"/>
                </a:ext>
              </a:extLst>
            </p:cNvPr>
            <p:cNvSpPr/>
            <p:nvPr/>
          </p:nvSpPr>
          <p:spPr>
            <a:xfrm>
              <a:off x="2700118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D959B31-FCA5-C4A5-A666-56ADACB42199}"/>
                </a:ext>
              </a:extLst>
            </p:cNvPr>
            <p:cNvSpPr txBox="1"/>
            <p:nvPr/>
          </p:nvSpPr>
          <p:spPr>
            <a:xfrm>
              <a:off x="2706295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T&amp;L / WH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74AE78-D6A4-9A53-A208-D8A68AB613DF}"/>
                </a:ext>
              </a:extLst>
            </p:cNvPr>
            <p:cNvSpPr txBox="1"/>
            <p:nvPr/>
          </p:nvSpPr>
          <p:spPr>
            <a:xfrm>
              <a:off x="2701680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Étiquetage d'inventaire/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lecture en WH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3B2DD0-6B27-46E8-CC67-70F35504347A}"/>
                </a:ext>
              </a:extLst>
            </p:cNvPr>
            <p:cNvSpPr txBox="1"/>
            <p:nvPr/>
          </p:nvSpPr>
          <p:spPr>
            <a:xfrm>
              <a:off x="2701680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Lecture de portail aux portes de quai</a:t>
              </a:r>
            </a:p>
          </p:txBody>
        </p:sp>
        <p:pic>
          <p:nvPicPr>
            <p:cNvPr id="7" name="T&amp;L / WH Icon">
              <a:extLst>
                <a:ext uri="{FF2B5EF4-FFF2-40B4-BE49-F238E27FC236}">
                  <a16:creationId xmlns:a16="http://schemas.microsoft.com/office/drawing/2014/main" id="{E7ACCB99-ACF9-80BD-EBC7-52F09924E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53653" y="2330575"/>
              <a:ext cx="659533" cy="4301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6DB138-5F86-F04E-9EA5-7E195A49C0EC}"/>
              </a:ext>
            </a:extLst>
          </p:cNvPr>
          <p:cNvGrpSpPr/>
          <p:nvPr/>
        </p:nvGrpSpPr>
        <p:grpSpPr>
          <a:xfrm>
            <a:off x="4943156" y="2083654"/>
            <a:ext cx="2132148" cy="3594794"/>
            <a:chOff x="4943156" y="2083654"/>
            <a:chExt cx="2132148" cy="359479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9127A7B-F242-711F-4F16-076F3DDE5251}"/>
                </a:ext>
              </a:extLst>
            </p:cNvPr>
            <p:cNvSpPr/>
            <p:nvPr/>
          </p:nvSpPr>
          <p:spPr>
            <a:xfrm>
              <a:off x="4943156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DEE9DBE-D731-3136-ABBE-C1AD8362A0C8}"/>
                </a:ext>
              </a:extLst>
            </p:cNvPr>
            <p:cNvSpPr txBox="1"/>
            <p:nvPr/>
          </p:nvSpPr>
          <p:spPr>
            <a:xfrm>
              <a:off x="4943156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Vente au détail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F341626-D974-B6DA-D5F6-770C7B818434}"/>
                </a:ext>
              </a:extLst>
            </p:cNvPr>
            <p:cNvSpPr txBox="1"/>
            <p:nvPr/>
          </p:nvSpPr>
          <p:spPr>
            <a:xfrm>
              <a:off x="4950893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Inventaire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Comptage cyclique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AC989B-6BB5-94A9-C9AB-13536FEA0932}"/>
                </a:ext>
              </a:extLst>
            </p:cNvPr>
            <p:cNvSpPr txBox="1"/>
            <p:nvPr/>
          </p:nvSpPr>
          <p:spPr>
            <a:xfrm>
              <a:off x="4950893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Perte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Détection</a:t>
              </a:r>
            </a:p>
          </p:txBody>
        </p:sp>
        <p:pic>
          <p:nvPicPr>
            <p:cNvPr id="8" name="Retail Icon">
              <a:extLst>
                <a:ext uri="{FF2B5EF4-FFF2-40B4-BE49-F238E27FC236}">
                  <a16:creationId xmlns:a16="http://schemas.microsoft.com/office/drawing/2014/main" id="{4A3CC73D-C515-A36A-13AE-2C5F26E0B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0054" y="2330575"/>
              <a:ext cx="473142" cy="4415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19B1DF-BD04-CF20-1317-56F5435F3453}"/>
                </a:ext>
              </a:extLst>
            </p:cNvPr>
            <p:cNvSpPr txBox="1"/>
            <p:nvPr/>
          </p:nvSpPr>
          <p:spPr>
            <a:xfrm>
              <a:off x="4950893" y="48318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Changement de ticket/PDV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A5F0F5-4FFF-455A-106F-8D21F036AFEE}"/>
              </a:ext>
            </a:extLst>
          </p:cNvPr>
          <p:cNvGrpSpPr/>
          <p:nvPr/>
        </p:nvGrpSpPr>
        <p:grpSpPr>
          <a:xfrm>
            <a:off x="7181859" y="2083654"/>
            <a:ext cx="2136482" cy="3594794"/>
            <a:chOff x="7181859" y="2083654"/>
            <a:chExt cx="2136482" cy="359479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FB317F9-B593-3CBC-3B7F-96FAD20F3A5F}"/>
                </a:ext>
              </a:extLst>
            </p:cNvPr>
            <p:cNvSpPr/>
            <p:nvPr/>
          </p:nvSpPr>
          <p:spPr>
            <a:xfrm>
              <a:off x="7186193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FF6CC99-CB5B-648E-5FD5-DC2A4322A5BF}"/>
                </a:ext>
              </a:extLst>
            </p:cNvPr>
            <p:cNvSpPr txBox="1"/>
            <p:nvPr/>
          </p:nvSpPr>
          <p:spPr>
            <a:xfrm>
              <a:off x="7181859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Soins de santé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7B7C4B-5AC4-76D9-7D3B-D47128BE6234}"/>
                </a:ext>
              </a:extLst>
            </p:cNvPr>
            <p:cNvSpPr txBox="1"/>
            <p:nvPr/>
          </p:nvSpPr>
          <p:spPr>
            <a:xfrm>
              <a:off x="7189597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Actif critique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Étiquetage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810B51-27CD-0310-94C3-81315D38380D}"/>
                </a:ext>
              </a:extLst>
            </p:cNvPr>
            <p:cNvSpPr txBox="1"/>
            <p:nvPr/>
          </p:nvSpPr>
          <p:spPr>
            <a:xfrm>
              <a:off x="7189597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ID patient/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Suivi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A479063-7E7C-2876-97A5-F0B5DF7AFC41}"/>
                </a:ext>
              </a:extLst>
            </p:cNvPr>
            <p:cNvSpPr txBox="1"/>
            <p:nvPr/>
          </p:nvSpPr>
          <p:spPr>
            <a:xfrm>
              <a:off x="7189597" y="4835364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Pharma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Condition</a:t>
              </a:r>
            </a:p>
          </p:txBody>
        </p:sp>
        <p:pic>
          <p:nvPicPr>
            <p:cNvPr id="9" name="Healthcare Icon">
              <a:extLst>
                <a:ext uri="{FF2B5EF4-FFF2-40B4-BE49-F238E27FC236}">
                  <a16:creationId xmlns:a16="http://schemas.microsoft.com/office/drawing/2014/main" id="{DBB8E475-2956-96C9-EFEC-B034B1C1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3981" y="2340611"/>
              <a:ext cx="346971" cy="41005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418DE9-4C0D-447B-D45C-D2B3F9EC12D1}"/>
              </a:ext>
            </a:extLst>
          </p:cNvPr>
          <p:cNvGrpSpPr/>
          <p:nvPr/>
        </p:nvGrpSpPr>
        <p:grpSpPr>
          <a:xfrm>
            <a:off x="9429231" y="2083654"/>
            <a:ext cx="2133988" cy="3594794"/>
            <a:chOff x="9429231" y="2083654"/>
            <a:chExt cx="2133988" cy="35947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A9D0242-B969-33C8-67F7-4C149A28DBFC}"/>
                </a:ext>
              </a:extLst>
            </p:cNvPr>
            <p:cNvSpPr/>
            <p:nvPr/>
          </p:nvSpPr>
          <p:spPr>
            <a:xfrm>
              <a:off x="9429231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AAC5E6-4175-8B69-B02C-6B17F704ED3F}"/>
                </a:ext>
              </a:extLst>
            </p:cNvPr>
            <p:cNvSpPr txBox="1"/>
            <p:nvPr/>
          </p:nvSpPr>
          <p:spPr>
            <a:xfrm>
              <a:off x="9431072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Gouvernement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6105B4-50C2-EEFA-FF21-F3990078E12B}"/>
                </a:ext>
              </a:extLst>
            </p:cNvPr>
            <p:cNvSpPr txBox="1"/>
            <p:nvPr/>
          </p:nvSpPr>
          <p:spPr>
            <a:xfrm>
              <a:off x="9438811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Actif Militaire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Étiquetage</a:t>
              </a:r>
            </a:p>
          </p:txBody>
        </p:sp>
        <p:pic>
          <p:nvPicPr>
            <p:cNvPr id="10" name="Government Icon">
              <a:extLst>
                <a:ext uri="{FF2B5EF4-FFF2-40B4-BE49-F238E27FC236}">
                  <a16:creationId xmlns:a16="http://schemas.microsoft.com/office/drawing/2014/main" id="{EE16C5F7-F2E1-B0A8-AF87-F868F621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05331" y="2291146"/>
              <a:ext cx="379947" cy="5089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725E51-DE4B-351F-8E92-DEBA546DB032}"/>
                </a:ext>
              </a:extLst>
            </p:cNvPr>
            <p:cNvSpPr txBox="1"/>
            <p:nvPr/>
          </p:nvSpPr>
          <p:spPr>
            <a:xfrm>
              <a:off x="9438811" y="4150799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Inventaire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Gestion</a:t>
              </a: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B1E2847-001E-20DB-6832-3325FCDD7244}"/>
              </a:ext>
            </a:extLst>
          </p:cNvPr>
          <p:cNvSpPr/>
          <p:nvPr/>
        </p:nvSpPr>
        <p:spPr>
          <a:xfrm>
            <a:off x="634273" y="3247528"/>
            <a:ext cx="1874326" cy="898078"/>
          </a:xfrm>
          <a:prstGeom prst="roundRect">
            <a:avLst>
              <a:gd name="adj" fmla="val 1979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F35D9D3-069A-E53B-4CAD-E6ED02F49E90}"/>
              </a:ext>
            </a:extLst>
          </p:cNvPr>
          <p:cNvSpPr/>
          <p:nvPr/>
        </p:nvSpPr>
        <p:spPr>
          <a:xfrm>
            <a:off x="5332660" y="4151436"/>
            <a:ext cx="1352205" cy="523221"/>
          </a:xfrm>
          <a:prstGeom prst="roundRect">
            <a:avLst>
              <a:gd name="adj" fmla="val 1979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264DF6-6B88-6265-7216-E7CCADFB8906}"/>
              </a:ext>
            </a:extLst>
          </p:cNvPr>
          <p:cNvSpPr/>
          <p:nvPr/>
        </p:nvSpPr>
        <p:spPr>
          <a:xfrm>
            <a:off x="2890368" y="4141954"/>
            <a:ext cx="1740070" cy="523221"/>
          </a:xfrm>
          <a:prstGeom prst="roundRect">
            <a:avLst>
              <a:gd name="adj" fmla="val 1979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1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A5739A6-C86E-C6D5-C756-7A80946D6E4A}"/>
              </a:ext>
            </a:extLst>
          </p:cNvPr>
          <p:cNvGrpSpPr/>
          <p:nvPr/>
        </p:nvGrpSpPr>
        <p:grpSpPr>
          <a:xfrm>
            <a:off x="576565" y="3192876"/>
            <a:ext cx="8088616" cy="1114521"/>
            <a:chOff x="587323" y="3192876"/>
            <a:chExt cx="8088616" cy="111452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BB0186B-3E89-1B3E-431D-E1060E565E46}"/>
                </a:ext>
              </a:extLst>
            </p:cNvPr>
            <p:cNvGrpSpPr/>
            <p:nvPr/>
          </p:nvGrpSpPr>
          <p:grpSpPr>
            <a:xfrm>
              <a:off x="587323" y="3192876"/>
              <a:ext cx="8088616" cy="1114521"/>
              <a:chOff x="587323" y="3192876"/>
              <a:chExt cx="8088616" cy="1114521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251593D-C993-5B01-6C2F-80A4A135EA1E}"/>
                  </a:ext>
                </a:extLst>
              </p:cNvPr>
              <p:cNvSpPr/>
              <p:nvPr/>
            </p:nvSpPr>
            <p:spPr>
              <a:xfrm>
                <a:off x="587323" y="3192876"/>
                <a:ext cx="8088616" cy="1114521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88856-E7DE-A9F1-4DEE-F943A58767D3}"/>
                  </a:ext>
                </a:extLst>
              </p:cNvPr>
              <p:cNvSpPr txBox="1"/>
              <p:nvPr/>
            </p:nvSpPr>
            <p:spPr>
              <a:xfrm>
                <a:off x="817862" y="3919258"/>
                <a:ext cx="18195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Logiciels &amp; Applications</a:t>
                </a:r>
              </a:p>
            </p:txBody>
          </p: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3BA84EE-0D6E-D2B2-B6D9-9EB6E2628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44506" y="3399279"/>
              <a:ext cx="788321" cy="47022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965E8E-5F6D-BAF4-8690-8870E07534D9}"/>
              </a:ext>
            </a:extLst>
          </p:cNvPr>
          <p:cNvGrpSpPr/>
          <p:nvPr/>
        </p:nvGrpSpPr>
        <p:grpSpPr>
          <a:xfrm>
            <a:off x="576566" y="1984807"/>
            <a:ext cx="8088996" cy="1114521"/>
            <a:chOff x="587324" y="1984807"/>
            <a:chExt cx="8088996" cy="111452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B5A4B4D-544B-C3F0-0CC2-EFD34A0A96B4}"/>
                </a:ext>
              </a:extLst>
            </p:cNvPr>
            <p:cNvGrpSpPr/>
            <p:nvPr/>
          </p:nvGrpSpPr>
          <p:grpSpPr>
            <a:xfrm>
              <a:off x="587324" y="1984807"/>
              <a:ext cx="8088996" cy="1114521"/>
              <a:chOff x="587324" y="1984807"/>
              <a:chExt cx="8088996" cy="111452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946890F-8E9D-DE5F-3B69-BA015AD18BBC}"/>
                  </a:ext>
                </a:extLst>
              </p:cNvPr>
              <p:cNvSpPr/>
              <p:nvPr/>
            </p:nvSpPr>
            <p:spPr>
              <a:xfrm>
                <a:off x="587324" y="1984807"/>
                <a:ext cx="8088996" cy="1114521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33E89-A6AF-064D-3852-AD51EC379C9A}"/>
                  </a:ext>
                </a:extLst>
              </p:cNvPr>
              <p:cNvSpPr txBox="1"/>
              <p:nvPr/>
            </p:nvSpPr>
            <p:spPr>
              <a:xfrm>
                <a:off x="822185" y="2751007"/>
                <a:ext cx="12452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Services</a:t>
                </a:r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D1BF52C-3629-94F9-4639-6677ACE0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8454" y="2181674"/>
              <a:ext cx="609350" cy="551999"/>
            </a:xfrm>
            <a:prstGeom prst="rect">
              <a:avLst/>
            </a:prstGeom>
          </p:spPr>
        </p:pic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5F39F42-E21D-6023-2FFA-FCCD872F9390}"/>
              </a:ext>
            </a:extLst>
          </p:cNvPr>
          <p:cNvSpPr/>
          <p:nvPr/>
        </p:nvSpPr>
        <p:spPr>
          <a:xfrm>
            <a:off x="8741193" y="3192876"/>
            <a:ext cx="2783485" cy="1114521"/>
          </a:xfrm>
          <a:prstGeom prst="rect">
            <a:avLst/>
          </a:prstGeom>
          <a:solidFill>
            <a:schemeClr val="bg1"/>
          </a:solidFill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8645260-751C-52C3-08CE-08E3583416BC}"/>
              </a:ext>
            </a:extLst>
          </p:cNvPr>
          <p:cNvSpPr/>
          <p:nvPr/>
        </p:nvSpPr>
        <p:spPr>
          <a:xfrm>
            <a:off x="576565" y="4400994"/>
            <a:ext cx="10951419" cy="1249035"/>
          </a:xfrm>
          <a:prstGeom prst="rect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2A19544-771E-562D-5224-B10A11241BCE}"/>
              </a:ext>
            </a:extLst>
          </p:cNvPr>
          <p:cNvSpPr/>
          <p:nvPr/>
        </p:nvSpPr>
        <p:spPr>
          <a:xfrm>
            <a:off x="8741193" y="1984807"/>
            <a:ext cx="2786791" cy="1114521"/>
          </a:xfrm>
          <a:prstGeom prst="rect">
            <a:avLst/>
          </a:prstGeom>
          <a:solidFill>
            <a:schemeClr val="bg1"/>
          </a:solidFill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12D91-E816-C3DB-A0FF-D526ED5AF2AF}"/>
              </a:ext>
            </a:extLst>
          </p:cNvPr>
          <p:cNvSpPr txBox="1"/>
          <p:nvPr/>
        </p:nvSpPr>
        <p:spPr>
          <a:xfrm>
            <a:off x="2749259" y="3577138"/>
            <a:ext cx="1819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Tableaux de bord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9F7F5-A6A9-35D6-82D6-E6C72F05142A}"/>
              </a:ext>
            </a:extLst>
          </p:cNvPr>
          <p:cNvSpPr txBox="1"/>
          <p:nvPr/>
        </p:nvSpPr>
        <p:spPr>
          <a:xfrm>
            <a:off x="2749259" y="2389005"/>
            <a:ext cx="1819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Conseil en affaires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EB88D-E8F3-6597-D9E1-DDBCD09E0814}"/>
              </a:ext>
            </a:extLst>
          </p:cNvPr>
          <p:cNvSpPr txBox="1"/>
          <p:nvPr/>
        </p:nvSpPr>
        <p:spPr>
          <a:xfrm>
            <a:off x="4714084" y="2389005"/>
            <a:ext cx="1819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Intégration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0B68A-B3DF-07B4-46CF-F0E7A860BE21}"/>
              </a:ext>
            </a:extLst>
          </p:cNvPr>
          <p:cNvSpPr txBox="1"/>
          <p:nvPr/>
        </p:nvSpPr>
        <p:spPr>
          <a:xfrm>
            <a:off x="6518510" y="2389005"/>
            <a:ext cx="1819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Hébergement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5612A-EFEB-8E5F-F5CE-91A0927313DD}"/>
              </a:ext>
            </a:extLst>
          </p:cNvPr>
          <p:cNvSpPr txBox="1"/>
          <p:nvPr/>
        </p:nvSpPr>
        <p:spPr>
          <a:xfrm>
            <a:off x="4723914" y="3449535"/>
            <a:ext cx="1819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Applications verticales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CB20D0-CE9F-7A80-2774-54E7B11BBC2F}"/>
              </a:ext>
            </a:extLst>
          </p:cNvPr>
          <p:cNvSpPr txBox="1"/>
          <p:nvPr/>
        </p:nvSpPr>
        <p:spPr>
          <a:xfrm>
            <a:off x="8737886" y="2283457"/>
            <a:ext cx="2786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Garantie /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Réparation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6CD8E-C8AF-E3AE-5011-30F82CD1664C}"/>
              </a:ext>
            </a:extLst>
          </p:cNvPr>
          <p:cNvSpPr txBox="1"/>
          <p:nvPr/>
        </p:nvSpPr>
        <p:spPr>
          <a:xfrm>
            <a:off x="8737886" y="3359102"/>
            <a:ext cx="27867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Appareil</a:t>
            </a:r>
            <a:b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Outils de gestion</a:t>
            </a:r>
            <a:b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API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69D0603-81FB-85DE-B71F-A199CF123F0D}"/>
              </a:ext>
            </a:extLst>
          </p:cNvPr>
          <p:cNvGrpSpPr/>
          <p:nvPr/>
        </p:nvGrpSpPr>
        <p:grpSpPr>
          <a:xfrm>
            <a:off x="6298697" y="4437475"/>
            <a:ext cx="2114264" cy="1062478"/>
            <a:chOff x="6251501" y="4437475"/>
            <a:chExt cx="2114264" cy="106247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6B3179-B1D7-AAC2-C988-7248966043BB}"/>
                </a:ext>
              </a:extLst>
            </p:cNvPr>
            <p:cNvSpPr txBox="1"/>
            <p:nvPr/>
          </p:nvSpPr>
          <p:spPr>
            <a:xfrm>
              <a:off x="6251501" y="5176788"/>
              <a:ext cx="21142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Appareils portables</a:t>
              </a:r>
            </a:p>
          </p:txBody>
        </p:sp>
        <p:pic>
          <p:nvPicPr>
            <p:cNvPr id="34" name="Picture 33" descr="A close-up of a tablet&#10;&#10;Description automatically generated">
              <a:extLst>
                <a:ext uri="{FF2B5EF4-FFF2-40B4-BE49-F238E27FC236}">
                  <a16:creationId xmlns:a16="http://schemas.microsoft.com/office/drawing/2014/main" id="{F2271947-F8BA-D2C8-30E1-801AECA6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4212" y="4503008"/>
              <a:ext cx="1058017" cy="705345"/>
            </a:xfrm>
            <a:prstGeom prst="rect">
              <a:avLst/>
            </a:prstGeom>
          </p:spPr>
        </p:pic>
        <p:pic>
          <p:nvPicPr>
            <p:cNvPr id="36" name="Picture 35" descr="A close-up of a cell phone&#10;&#10;Description automatically generated">
              <a:extLst>
                <a:ext uri="{FF2B5EF4-FFF2-40B4-BE49-F238E27FC236}">
                  <a16:creationId xmlns:a16="http://schemas.microsoft.com/office/drawing/2014/main" id="{35F22106-C6E2-139A-F263-1A1C3CBB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2060" y="4437475"/>
              <a:ext cx="343232" cy="728587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B554735-C2B1-FF04-41A6-CF1097DD55E8}"/>
              </a:ext>
            </a:extLst>
          </p:cNvPr>
          <p:cNvGrpSpPr/>
          <p:nvPr/>
        </p:nvGrpSpPr>
        <p:grpSpPr>
          <a:xfrm>
            <a:off x="4448356" y="4338405"/>
            <a:ext cx="2114264" cy="1161548"/>
            <a:chOff x="4459114" y="4338405"/>
            <a:chExt cx="2114264" cy="11615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178D1A-5268-BA2A-5E26-BF6C724AD574}"/>
                </a:ext>
              </a:extLst>
            </p:cNvPr>
            <p:cNvSpPr txBox="1"/>
            <p:nvPr/>
          </p:nvSpPr>
          <p:spPr>
            <a:xfrm>
              <a:off x="4459114" y="5176788"/>
              <a:ext cx="21142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Scanners / Lecteurs</a:t>
              </a:r>
            </a:p>
          </p:txBody>
        </p:sp>
        <p:pic>
          <p:nvPicPr>
            <p:cNvPr id="28" name="Picture 27" descr="A close-up of a barcode scanner&#10;&#10;Description automatically generated">
              <a:extLst>
                <a:ext uri="{FF2B5EF4-FFF2-40B4-BE49-F238E27FC236}">
                  <a16:creationId xmlns:a16="http://schemas.microsoft.com/office/drawing/2014/main" id="{AE5E2FFE-47EE-E7E3-CA49-7EBAB5833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1851" y="4338405"/>
              <a:ext cx="926725" cy="926725"/>
            </a:xfrm>
            <a:prstGeom prst="rect">
              <a:avLst/>
            </a:prstGeom>
          </p:spPr>
        </p:pic>
        <p:pic>
          <p:nvPicPr>
            <p:cNvPr id="43" name="Picture 4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55B37D-F53D-52D5-B402-40866C044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8039" y="4588072"/>
              <a:ext cx="556168" cy="507687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E3CEF71-B01B-E427-FB39-A775BDCDE19C}"/>
              </a:ext>
            </a:extLst>
          </p:cNvPr>
          <p:cNvGrpSpPr/>
          <p:nvPr/>
        </p:nvGrpSpPr>
        <p:grpSpPr>
          <a:xfrm>
            <a:off x="682934" y="4482811"/>
            <a:ext cx="1838673" cy="1017142"/>
            <a:chOff x="693692" y="4482811"/>
            <a:chExt cx="1838673" cy="10171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AEDDF8-76C9-C4E3-6E07-4BAE743085B4}"/>
                </a:ext>
              </a:extLst>
            </p:cNvPr>
            <p:cNvSpPr txBox="1"/>
            <p:nvPr/>
          </p:nvSpPr>
          <p:spPr>
            <a:xfrm>
              <a:off x="693692" y="5176788"/>
              <a:ext cx="18195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Imprimantes</a:t>
              </a:r>
            </a:p>
          </p:txBody>
        </p:sp>
        <p:pic>
          <p:nvPicPr>
            <p:cNvPr id="40" name="Picture 39" descr="A black printer with a screen&#10;&#10;Description automatically generated">
              <a:extLst>
                <a:ext uri="{FF2B5EF4-FFF2-40B4-BE49-F238E27FC236}">
                  <a16:creationId xmlns:a16="http://schemas.microsoft.com/office/drawing/2014/main" id="{BA09A14F-2D45-C561-0CDC-80BF5996C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5234" y="4500498"/>
              <a:ext cx="608155" cy="842477"/>
            </a:xfrm>
            <a:prstGeom prst="rect">
              <a:avLst/>
            </a:prstGeom>
          </p:spPr>
        </p:pic>
        <p:pic>
          <p:nvPicPr>
            <p:cNvPr id="42" name="Picture 41" descr="A black label printer with a screen&#10;&#10;Description automatically generated">
              <a:extLst>
                <a:ext uri="{FF2B5EF4-FFF2-40B4-BE49-F238E27FC236}">
                  <a16:creationId xmlns:a16="http://schemas.microsoft.com/office/drawing/2014/main" id="{44CAAB05-6D4A-46A3-4F13-B05B15A24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7558" y="4482811"/>
              <a:ext cx="954807" cy="77757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0BDE595-6A83-AB7C-474F-12DB5CBCF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4646"/>
            <a:stretch/>
          </p:blipFill>
          <p:spPr>
            <a:xfrm>
              <a:off x="782853" y="4551576"/>
              <a:ext cx="497459" cy="691336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532C3-1211-CFDB-4985-4358EB4F8877}"/>
              </a:ext>
            </a:extLst>
          </p:cNvPr>
          <p:cNvGrpSpPr/>
          <p:nvPr/>
        </p:nvGrpSpPr>
        <p:grpSpPr>
          <a:xfrm>
            <a:off x="7976565" y="4527541"/>
            <a:ext cx="2546856" cy="972412"/>
            <a:chOff x="7987323" y="4527541"/>
            <a:chExt cx="2546856" cy="97241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6D91C0-5474-D3A0-B818-E4682F54C2DF}"/>
                </a:ext>
              </a:extLst>
            </p:cNvPr>
            <p:cNvSpPr txBox="1"/>
            <p:nvPr/>
          </p:nvSpPr>
          <p:spPr>
            <a:xfrm>
              <a:off x="7987323" y="5176788"/>
              <a:ext cx="25468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Lecteurs fixes / Portails</a:t>
              </a:r>
            </a:p>
          </p:txBody>
        </p:sp>
        <p:pic>
          <p:nvPicPr>
            <p:cNvPr id="44" name="Picture 4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6EB2F36-12A1-4ED4-80F5-1D07172F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8158" y="4527541"/>
              <a:ext cx="1148745" cy="646170"/>
            </a:xfrm>
            <a:prstGeom prst="rect">
              <a:avLst/>
            </a:prstGeom>
          </p:spPr>
        </p:pic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E836A216-90BA-3C90-44E5-935097C5AD5D}"/>
                </a:ext>
              </a:extLst>
            </p:cNvPr>
            <p:cNvSpPr/>
            <p:nvPr/>
          </p:nvSpPr>
          <p:spPr>
            <a:xfrm>
              <a:off x="8625028" y="4604135"/>
              <a:ext cx="672964" cy="534929"/>
            </a:xfrm>
            <a:prstGeom prst="rect">
              <a:avLst/>
            </a:prstGeom>
            <a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E75D353-7D44-9BD1-2FCB-D1051947716E}"/>
              </a:ext>
            </a:extLst>
          </p:cNvPr>
          <p:cNvGrpSpPr/>
          <p:nvPr/>
        </p:nvGrpSpPr>
        <p:grpSpPr>
          <a:xfrm>
            <a:off x="9825172" y="4571728"/>
            <a:ext cx="2114264" cy="928225"/>
            <a:chOff x="9835930" y="4571728"/>
            <a:chExt cx="2114264" cy="9282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3E3CF2-290B-3900-9756-62197D1AC28F}"/>
                </a:ext>
              </a:extLst>
            </p:cNvPr>
            <p:cNvSpPr txBox="1"/>
            <p:nvPr/>
          </p:nvSpPr>
          <p:spPr>
            <a:xfrm>
              <a:off x="9835930" y="5176788"/>
              <a:ext cx="21142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Vision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46FA084-78D1-3AB4-10FA-7ACB95BF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4179" y="4571728"/>
              <a:ext cx="614061" cy="540374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27AC5DB-A5D8-76F3-8157-B8B3D082FD59}"/>
              </a:ext>
            </a:extLst>
          </p:cNvPr>
          <p:cNvGrpSpPr/>
          <p:nvPr/>
        </p:nvGrpSpPr>
        <p:grpSpPr>
          <a:xfrm>
            <a:off x="2366168" y="4471660"/>
            <a:ext cx="2114264" cy="1028293"/>
            <a:chOff x="2376926" y="4471660"/>
            <a:chExt cx="2114264" cy="10282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77A410-2093-8CFD-4212-ADB1D5FA65F0}"/>
                </a:ext>
              </a:extLst>
            </p:cNvPr>
            <p:cNvSpPr txBox="1"/>
            <p:nvPr/>
          </p:nvSpPr>
          <p:spPr>
            <a:xfrm>
              <a:off x="2376926" y="5176788"/>
              <a:ext cx="21142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Fournitures &amp; Capteurs</a:t>
              </a:r>
            </a:p>
          </p:txBody>
        </p:sp>
        <p:pic>
          <p:nvPicPr>
            <p:cNvPr id="30" name="Picture 29" descr="Several rolls of labels with bar code&#10;&#10;Description automatically generated">
              <a:extLst>
                <a:ext uri="{FF2B5EF4-FFF2-40B4-BE49-F238E27FC236}">
                  <a16:creationId xmlns:a16="http://schemas.microsoft.com/office/drawing/2014/main" id="{AE90D2B7-1BDC-E2DB-93D1-D3DBEBA8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8670" y="4641054"/>
              <a:ext cx="717360" cy="537723"/>
            </a:xfrm>
            <a:prstGeom prst="rect">
              <a:avLst/>
            </a:prstGeom>
          </p:spPr>
        </p:pic>
        <p:pic>
          <p:nvPicPr>
            <p:cNvPr id="46" name="Picture 45" descr="A close-up of a device&#10;&#10;Description automatically generated">
              <a:extLst>
                <a:ext uri="{FF2B5EF4-FFF2-40B4-BE49-F238E27FC236}">
                  <a16:creationId xmlns:a16="http://schemas.microsoft.com/office/drawing/2014/main" id="{DC61B999-0584-90F4-E48E-3C99D30BE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9559" y="4471660"/>
              <a:ext cx="657044" cy="87452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FA0DAD1-AAD9-4B5B-BEFA-C60A9B126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1449" y="4552645"/>
              <a:ext cx="324821" cy="606068"/>
            </a:xfrm>
            <a:prstGeom prst="rect">
              <a:avLst/>
            </a:prstGeom>
          </p:spPr>
        </p:pic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ACE267-C36F-BDEF-74A1-3A244747316C}"/>
              </a:ext>
            </a:extLst>
          </p:cNvPr>
          <p:cNvCxnSpPr/>
          <p:nvPr/>
        </p:nvCxnSpPr>
        <p:spPr>
          <a:xfrm>
            <a:off x="2673246" y="20878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A08E65F-54C8-E56E-002F-18DAF04E744C}"/>
              </a:ext>
            </a:extLst>
          </p:cNvPr>
          <p:cNvCxnSpPr/>
          <p:nvPr/>
        </p:nvCxnSpPr>
        <p:spPr>
          <a:xfrm>
            <a:off x="4616346" y="20878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A02BA2A-8B15-1A72-5ED8-964FE582C643}"/>
              </a:ext>
            </a:extLst>
          </p:cNvPr>
          <p:cNvCxnSpPr/>
          <p:nvPr/>
        </p:nvCxnSpPr>
        <p:spPr>
          <a:xfrm>
            <a:off x="6559446" y="20878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12C58D5-A421-4B55-FD89-C8267B7403A8}"/>
              </a:ext>
            </a:extLst>
          </p:cNvPr>
          <p:cNvCxnSpPr/>
          <p:nvPr/>
        </p:nvCxnSpPr>
        <p:spPr>
          <a:xfrm>
            <a:off x="2673246" y="33070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1BE3AA-191A-FD8C-123F-9FE5B4370CB2}"/>
              </a:ext>
            </a:extLst>
          </p:cNvPr>
          <p:cNvCxnSpPr/>
          <p:nvPr/>
        </p:nvCxnSpPr>
        <p:spPr>
          <a:xfrm>
            <a:off x="4616346" y="33070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378D161-547E-8F44-78AC-75C64FF12789}"/>
              </a:ext>
            </a:extLst>
          </p:cNvPr>
          <p:cNvCxnSpPr/>
          <p:nvPr/>
        </p:nvCxnSpPr>
        <p:spPr>
          <a:xfrm>
            <a:off x="6559446" y="33070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abordons-nous cette opportunité ?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AB6019-4284-1EAB-AD6A-62B860467EA1}"/>
              </a:ext>
            </a:extLst>
          </p:cNvPr>
          <p:cNvSpPr txBox="1"/>
          <p:nvPr/>
        </p:nvSpPr>
        <p:spPr>
          <a:xfrm>
            <a:off x="3786159" y="1603197"/>
            <a:ext cx="2114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Partenaires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F066A6-9A59-A94F-269A-CBB5ADFAC505}"/>
              </a:ext>
            </a:extLst>
          </p:cNvPr>
          <p:cNvSpPr txBox="1"/>
          <p:nvPr/>
        </p:nvSpPr>
        <p:spPr>
          <a:xfrm>
            <a:off x="8451292" y="1603197"/>
            <a:ext cx="2114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Zebra</a:t>
            </a:r>
          </a:p>
        </p:txBody>
      </p:sp>
    </p:spTree>
    <p:extLst>
      <p:ext uri="{BB962C8B-B14F-4D97-AF65-F5344CB8AC3E}">
        <p14:creationId xmlns:p14="http://schemas.microsoft.com/office/powerpoint/2010/main" val="1942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4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4" grpId="0" animBg="1"/>
      <p:bldP spid="67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83" grpId="0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B8E574D-8D52-E737-1E8E-B0E5AFDE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96753" y="2615178"/>
            <a:ext cx="4555222" cy="128135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7047049-FA31-8814-2DB7-F6DE4CD96576}"/>
              </a:ext>
            </a:extLst>
          </p:cNvPr>
          <p:cNvGrpSpPr>
            <a:grpSpLocks noChangeAspect="1"/>
          </p:cNvGrpSpPr>
          <p:nvPr/>
        </p:nvGrpSpPr>
        <p:grpSpPr>
          <a:xfrm>
            <a:off x="6291214" y="2002814"/>
            <a:ext cx="4493330" cy="1524188"/>
            <a:chOff x="7249339" y="2593980"/>
            <a:chExt cx="4942661" cy="1676607"/>
          </a:xfrm>
          <a:solidFill>
            <a:schemeClr val="accent5"/>
          </a:solidFill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86BD79F-01B4-87C7-561F-DDB0A465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9339" y="3260796"/>
              <a:ext cx="4942661" cy="1009791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AB82DA5-7F55-2778-1542-561A01A6C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4611" y="2593980"/>
              <a:ext cx="1991003" cy="89882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B1B289-4ACD-1004-66BB-A89A965A99B0}"/>
              </a:ext>
            </a:extLst>
          </p:cNvPr>
          <p:cNvGrpSpPr>
            <a:grpSpLocks noChangeAspect="1"/>
          </p:cNvGrpSpPr>
          <p:nvPr/>
        </p:nvGrpSpPr>
        <p:grpSpPr>
          <a:xfrm>
            <a:off x="2958897" y="1095398"/>
            <a:ext cx="3189049" cy="616020"/>
            <a:chOff x="9720669" y="4463047"/>
            <a:chExt cx="6277851" cy="121267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72532F1-3D07-4783-C81A-9D6D67EE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669" y="4580193"/>
              <a:ext cx="6277851" cy="109552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F117045-8A4C-61DE-2FC7-5D9A85AA1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93913" y="4463047"/>
              <a:ext cx="1819529" cy="54300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2F6D69-0A7D-3ECB-F0AB-7173067C64EB}"/>
              </a:ext>
            </a:extLst>
          </p:cNvPr>
          <p:cNvGrpSpPr>
            <a:grpSpLocks noChangeAspect="1"/>
          </p:cNvGrpSpPr>
          <p:nvPr/>
        </p:nvGrpSpPr>
        <p:grpSpPr>
          <a:xfrm>
            <a:off x="654676" y="4713813"/>
            <a:ext cx="3659696" cy="1072183"/>
            <a:chOff x="15022831" y="3240654"/>
            <a:chExt cx="9145276" cy="267929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05AFF4-E295-A897-55C1-D3069AB4C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22831" y="3795577"/>
              <a:ext cx="9145276" cy="21243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F67DC94-2F82-2082-5F57-7A2E0BA00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38211" y="3240654"/>
              <a:ext cx="3429479" cy="638264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4D87C1-61E2-F3D5-900C-0ABBAE80CFFB}"/>
              </a:ext>
            </a:extLst>
          </p:cNvPr>
          <p:cNvGrpSpPr>
            <a:grpSpLocks noChangeAspect="1"/>
          </p:cNvGrpSpPr>
          <p:nvPr/>
        </p:nvGrpSpPr>
        <p:grpSpPr>
          <a:xfrm>
            <a:off x="6416016" y="1166590"/>
            <a:ext cx="4580655" cy="689701"/>
            <a:chOff x="3870888" y="5006048"/>
            <a:chExt cx="6706536" cy="100979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B9EE18F-CBB3-5E0D-3BD4-574FB29F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0888" y="5006048"/>
              <a:ext cx="6706536" cy="100979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D2FE766-CF73-B86D-BCC4-031C13E8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34858" y="5540091"/>
              <a:ext cx="1524213" cy="42868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D9AE50-2C83-B004-AE9F-D3E949C53977}"/>
              </a:ext>
            </a:extLst>
          </p:cNvPr>
          <p:cNvGrpSpPr>
            <a:grpSpLocks noChangeAspect="1"/>
          </p:cNvGrpSpPr>
          <p:nvPr/>
        </p:nvGrpSpPr>
        <p:grpSpPr>
          <a:xfrm>
            <a:off x="1457455" y="1693716"/>
            <a:ext cx="5398173" cy="843448"/>
            <a:chOff x="9506366" y="5613933"/>
            <a:chExt cx="7687748" cy="120118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14889BC-48E4-1864-726F-EAAF79832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06366" y="6157803"/>
              <a:ext cx="7687748" cy="65731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D6EFB5-1214-FEB6-C4D3-9591FFFF0C11}"/>
                </a:ext>
              </a:extLst>
            </p:cNvPr>
            <p:cNvSpPr/>
            <p:nvPr/>
          </p:nvSpPr>
          <p:spPr>
            <a:xfrm>
              <a:off x="12882308" y="6486461"/>
              <a:ext cx="4311806" cy="32865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5801CE9-2D27-CED9-2319-6F419BD5C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02115" y="5613933"/>
              <a:ext cx="1714958" cy="61203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EED03C-B60A-5C52-2471-E2A474B94297}"/>
              </a:ext>
            </a:extLst>
          </p:cNvPr>
          <p:cNvGrpSpPr>
            <a:grpSpLocks noChangeAspect="1"/>
          </p:cNvGrpSpPr>
          <p:nvPr/>
        </p:nvGrpSpPr>
        <p:grpSpPr>
          <a:xfrm>
            <a:off x="9061638" y="1840088"/>
            <a:ext cx="1911537" cy="581277"/>
            <a:chOff x="837901" y="2584129"/>
            <a:chExt cx="7259063" cy="220739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85153B2-30EF-B0E4-7F50-8685A77F2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901" y="2924366"/>
              <a:ext cx="7259063" cy="186716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A1724B-51D5-DFCA-21D0-ABF819F0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9356" y="2584129"/>
              <a:ext cx="1648055" cy="46679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8B5A20-FA8B-4231-91C9-C3838E1F59C6}"/>
              </a:ext>
            </a:extLst>
          </p:cNvPr>
          <p:cNvGrpSpPr>
            <a:grpSpLocks noChangeAspect="1"/>
          </p:cNvGrpSpPr>
          <p:nvPr/>
        </p:nvGrpSpPr>
        <p:grpSpPr>
          <a:xfrm>
            <a:off x="4761264" y="4124392"/>
            <a:ext cx="3695755" cy="1132269"/>
            <a:chOff x="-4185221" y="-33170"/>
            <a:chExt cx="5410955" cy="165775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5B8BE1-2F14-AC67-1A1D-F62A2B5D4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4185221" y="433795"/>
              <a:ext cx="5410955" cy="119079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1E1A576-75DC-6476-F1DB-3E707496A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185221" y="-33170"/>
              <a:ext cx="1385367" cy="496879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8A86D1-4571-6DFC-89B8-FC795C8F2D3C}"/>
              </a:ext>
            </a:extLst>
          </p:cNvPr>
          <p:cNvGrpSpPr>
            <a:grpSpLocks noChangeAspect="1"/>
          </p:cNvGrpSpPr>
          <p:nvPr/>
        </p:nvGrpSpPr>
        <p:grpSpPr>
          <a:xfrm>
            <a:off x="4406634" y="5206912"/>
            <a:ext cx="2400074" cy="715815"/>
            <a:chOff x="-2526521" y="4270587"/>
            <a:chExt cx="5963482" cy="177859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51625C6-70C8-5E50-717F-24854DCF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526521" y="4972705"/>
              <a:ext cx="5963482" cy="107647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65FF48B-17B8-E75F-CCF7-EBBB72FBD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473309" y="4270587"/>
              <a:ext cx="2391109" cy="85737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B11DD8-38D2-F9B0-3BBB-B5F280123116}"/>
              </a:ext>
            </a:extLst>
          </p:cNvPr>
          <p:cNvGrpSpPr>
            <a:grpSpLocks noChangeAspect="1"/>
          </p:cNvGrpSpPr>
          <p:nvPr/>
        </p:nvGrpSpPr>
        <p:grpSpPr>
          <a:xfrm>
            <a:off x="8566067" y="4463767"/>
            <a:ext cx="3201251" cy="842605"/>
            <a:chOff x="6096000" y="3429000"/>
            <a:chExt cx="4686952" cy="123365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1792544-DE3D-7D63-4518-DDACB8BC5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429000"/>
              <a:ext cx="4686952" cy="12336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A20A734-BC95-24A9-DB5C-7AB0DCE7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0" y="3429000"/>
              <a:ext cx="1733792" cy="39058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1FBD6B-CD93-9B19-C872-E49D4AEEB6CC}"/>
              </a:ext>
            </a:extLst>
          </p:cNvPr>
          <p:cNvGrpSpPr>
            <a:grpSpLocks noChangeAspect="1"/>
          </p:cNvGrpSpPr>
          <p:nvPr/>
        </p:nvGrpSpPr>
        <p:grpSpPr>
          <a:xfrm>
            <a:off x="7034065" y="5468728"/>
            <a:ext cx="3721211" cy="292941"/>
            <a:chOff x="-3695669" y="1818392"/>
            <a:chExt cx="11860280" cy="933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967C9CA-2AC5-EF45-87A0-4DBCEF7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695669" y="1818392"/>
              <a:ext cx="11860280" cy="91452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74E6E0-AB0C-E1C1-DBA0-CAB0F4D57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0527" y="2205386"/>
              <a:ext cx="1880227" cy="54667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ADFB55-464F-3DCA-F397-AB97D2399E35}"/>
              </a:ext>
            </a:extLst>
          </p:cNvPr>
          <p:cNvGrpSpPr>
            <a:grpSpLocks noChangeAspect="1"/>
          </p:cNvGrpSpPr>
          <p:nvPr/>
        </p:nvGrpSpPr>
        <p:grpSpPr>
          <a:xfrm>
            <a:off x="8279030" y="3613386"/>
            <a:ext cx="2942480" cy="728914"/>
            <a:chOff x="10577424" y="180166"/>
            <a:chExt cx="6938213" cy="171873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803D2BF-2D0A-EA39-A74C-958E0FCC2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7424" y="610165"/>
              <a:ext cx="6938213" cy="12887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F463071-2379-3CDA-9251-576F35104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2308" y="180166"/>
              <a:ext cx="3600953" cy="72400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27FE24-C5A5-D27D-EC3B-A3BCC7028E58}"/>
              </a:ext>
            </a:extLst>
          </p:cNvPr>
          <p:cNvGrpSpPr>
            <a:grpSpLocks noChangeAspect="1"/>
          </p:cNvGrpSpPr>
          <p:nvPr/>
        </p:nvGrpSpPr>
        <p:grpSpPr>
          <a:xfrm>
            <a:off x="647169" y="3896534"/>
            <a:ext cx="4000417" cy="661250"/>
            <a:chOff x="11461811" y="2124333"/>
            <a:chExt cx="7795680" cy="12885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1FAFE8B-2B2A-55A7-E7E7-24B8FF84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474480" y="2584129"/>
              <a:ext cx="7783011" cy="82879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20A503A-6456-E685-EB50-EC0DB067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461811" y="2124333"/>
              <a:ext cx="3048425" cy="466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662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building with a parking lot and a car&#10;&#10;Description automatically generated">
            <a:extLst>
              <a:ext uri="{FF2B5EF4-FFF2-40B4-BE49-F238E27FC236}">
                <a16:creationId xmlns:a16="http://schemas.microsoft.com/office/drawing/2014/main" id="{551695FB-E943-39D0-28DF-A55801CEA7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757" y="1353842"/>
            <a:ext cx="7684150" cy="47453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B7C09A0-79E1-F6BB-3EEA-D4BA611D59D2}"/>
              </a:ext>
            </a:extLst>
          </p:cNvPr>
          <p:cNvSpPr/>
          <p:nvPr/>
        </p:nvSpPr>
        <p:spPr>
          <a:xfrm>
            <a:off x="8286561" y="3562674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1CB152-FB32-4F46-DE0B-D004CCD56476}"/>
              </a:ext>
            </a:extLst>
          </p:cNvPr>
          <p:cNvSpPr/>
          <p:nvPr/>
        </p:nvSpPr>
        <p:spPr>
          <a:xfrm>
            <a:off x="6647331" y="3757821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FB1115-A56D-6CDB-F754-7A7227FDCFF9}"/>
              </a:ext>
            </a:extLst>
          </p:cNvPr>
          <p:cNvSpPr/>
          <p:nvPr/>
        </p:nvSpPr>
        <p:spPr>
          <a:xfrm>
            <a:off x="5805414" y="3032992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3C580C-926A-FB08-3DD3-C7F5C671562D}"/>
              </a:ext>
            </a:extLst>
          </p:cNvPr>
          <p:cNvSpPr/>
          <p:nvPr/>
        </p:nvSpPr>
        <p:spPr>
          <a:xfrm>
            <a:off x="5052707" y="2553489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D475F9-1745-0348-CE56-0C764D5ECBC2}"/>
              </a:ext>
            </a:extLst>
          </p:cNvPr>
          <p:cNvSpPr/>
          <p:nvPr/>
        </p:nvSpPr>
        <p:spPr>
          <a:xfrm>
            <a:off x="4352300" y="2699737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7BC05E-4E1A-32A5-78FB-8CB2D05AB260}"/>
              </a:ext>
            </a:extLst>
          </p:cNvPr>
          <p:cNvSpPr/>
          <p:nvPr/>
        </p:nvSpPr>
        <p:spPr>
          <a:xfrm>
            <a:off x="2610590" y="3529221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750C67-5A31-8231-B04E-7C89D3C2E0A0}"/>
              </a:ext>
            </a:extLst>
          </p:cNvPr>
          <p:cNvSpPr/>
          <p:nvPr/>
        </p:nvSpPr>
        <p:spPr>
          <a:xfrm>
            <a:off x="3279663" y="3161231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B0ADEA-C51E-5CB1-A3E1-D9BF31CCD249}"/>
              </a:ext>
            </a:extLst>
          </p:cNvPr>
          <p:cNvSpPr/>
          <p:nvPr/>
        </p:nvSpPr>
        <p:spPr>
          <a:xfrm>
            <a:off x="3887405" y="4588587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Visibilité pour un </a:t>
            </a:r>
            <a:r>
              <a:rPr lang="en-US" dirty="0">
                <a:solidFill>
                  <a:schemeClr val="accent1"/>
                </a:solidFill>
              </a:rPr>
              <a:t>Grand distributeur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1A8587B-6EE2-F9EE-0649-457BE77681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5149201" y="2671942"/>
            <a:ext cx="178141" cy="1245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E021D4-07E7-5266-B0D4-67C067E487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5902361" y="3166004"/>
            <a:ext cx="178141" cy="1245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7940F6-439B-A15C-1007-C8D8CE57DB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4460394" y="2819322"/>
            <a:ext cx="178141" cy="1245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767E60-3BE8-AC32-E005-72EE40D5DD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3394041" y="3296150"/>
            <a:ext cx="122325" cy="854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45FF95-89A0-E0A9-BDB5-99D05359FC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3988371" y="4719233"/>
            <a:ext cx="178141" cy="1245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F14B693-770F-E684-0139-87D5913A10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8397619" y="3677091"/>
            <a:ext cx="178141" cy="1245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4DEC58-0312-8B2E-95D5-BEEBB4D56F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2714856" y="3674474"/>
            <a:ext cx="122325" cy="854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AF37FD6-D51F-6F2D-F0E7-BFBC1BC03DB4}"/>
              </a:ext>
            </a:extLst>
          </p:cNvPr>
          <p:cNvSpPr txBox="1"/>
          <p:nvPr/>
        </p:nvSpPr>
        <p:spPr>
          <a:xfrm>
            <a:off x="3854478" y="1606568"/>
            <a:ext cx="13293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Cabine d'essayage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371891-19C3-1499-86DE-0C9E13EB38B6}"/>
              </a:ext>
            </a:extLst>
          </p:cNvPr>
          <p:cNvSpPr txBox="1"/>
          <p:nvPr/>
        </p:nvSpPr>
        <p:spPr>
          <a:xfrm>
            <a:off x="5522642" y="1606568"/>
            <a:ext cx="10489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Sortie automatique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B7DA2F-8763-414D-F4E9-1A59623A8365}"/>
              </a:ext>
            </a:extLst>
          </p:cNvPr>
          <p:cNvSpPr txBox="1"/>
          <p:nvPr/>
        </p:nvSpPr>
        <p:spPr>
          <a:xfrm>
            <a:off x="5326732" y="2219651"/>
            <a:ext cx="13293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Sortie du jardin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CF6123-2C4A-DB40-1F88-BBA503CAC539}"/>
              </a:ext>
            </a:extLst>
          </p:cNvPr>
          <p:cNvSpPr txBox="1"/>
          <p:nvPr/>
        </p:nvSpPr>
        <p:spPr>
          <a:xfrm>
            <a:off x="7710504" y="2556690"/>
            <a:ext cx="15523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Réception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 ou Portails)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ACD569-13DE-6C42-C5C5-64DE9CAE3E09}"/>
              </a:ext>
            </a:extLst>
          </p:cNvPr>
          <p:cNvSpPr txBox="1"/>
          <p:nvPr/>
        </p:nvSpPr>
        <p:spPr>
          <a:xfrm>
            <a:off x="6170764" y="2783836"/>
            <a:ext cx="1329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Réserve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D75A69-D84F-50A5-64BC-F50B443094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6746393" y="3881433"/>
            <a:ext cx="178141" cy="12450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6E29617-B05C-F56B-0816-C950DEB70858}"/>
              </a:ext>
            </a:extLst>
          </p:cNvPr>
          <p:cNvSpPr txBox="1"/>
          <p:nvPr/>
        </p:nvSpPr>
        <p:spPr>
          <a:xfrm>
            <a:off x="2839296" y="2080431"/>
            <a:ext cx="12318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Départ d'employé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8EDC6D-5993-46BF-7463-FFD632725150}"/>
              </a:ext>
            </a:extLst>
          </p:cNvPr>
          <p:cNvSpPr txBox="1"/>
          <p:nvPr/>
        </p:nvSpPr>
        <p:spPr>
          <a:xfrm>
            <a:off x="2239667" y="2670262"/>
            <a:ext cx="108407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Exécution en ligne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CA2069-C06F-8275-BCD6-B6B3822B6C7E}"/>
              </a:ext>
            </a:extLst>
          </p:cNvPr>
          <p:cNvSpPr txBox="1"/>
          <p:nvPr/>
        </p:nvSpPr>
        <p:spPr>
          <a:xfrm>
            <a:off x="1201793" y="4547213"/>
            <a:ext cx="14302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Départ client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(Lecteur)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35E409-288C-4C03-A402-C5B92AE8F657}"/>
              </a:ext>
            </a:extLst>
          </p:cNvPr>
          <p:cNvCxnSpPr/>
          <p:nvPr/>
        </p:nvCxnSpPr>
        <p:spPr>
          <a:xfrm>
            <a:off x="2632042" y="4781485"/>
            <a:ext cx="1342418" cy="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8F156BB-62AE-C53B-C600-66C2CC6B4115}"/>
              </a:ext>
            </a:extLst>
          </p:cNvPr>
          <p:cNvCxnSpPr>
            <a:cxnSpLocks/>
          </p:cNvCxnSpPr>
          <p:nvPr/>
        </p:nvCxnSpPr>
        <p:spPr>
          <a:xfrm>
            <a:off x="6835463" y="3290309"/>
            <a:ext cx="0" cy="5447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548B7-6A25-C3C5-B63C-05E82EA90226}"/>
              </a:ext>
            </a:extLst>
          </p:cNvPr>
          <p:cNvCxnSpPr>
            <a:cxnSpLocks/>
          </p:cNvCxnSpPr>
          <p:nvPr/>
        </p:nvCxnSpPr>
        <p:spPr>
          <a:xfrm>
            <a:off x="8474349" y="3015989"/>
            <a:ext cx="0" cy="614721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9340F2-8347-5559-90D9-0DB7211EA2D5}"/>
              </a:ext>
            </a:extLst>
          </p:cNvPr>
          <p:cNvCxnSpPr>
            <a:cxnSpLocks/>
          </p:cNvCxnSpPr>
          <p:nvPr/>
        </p:nvCxnSpPr>
        <p:spPr>
          <a:xfrm>
            <a:off x="5992315" y="2712094"/>
            <a:ext cx="0" cy="40752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073DEF-FF25-8AA8-36AF-F122C72297DE}"/>
              </a:ext>
            </a:extLst>
          </p:cNvPr>
          <p:cNvCxnSpPr>
            <a:cxnSpLocks/>
          </p:cNvCxnSpPr>
          <p:nvPr/>
        </p:nvCxnSpPr>
        <p:spPr>
          <a:xfrm>
            <a:off x="4531651" y="2095964"/>
            <a:ext cx="0" cy="6614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82651D4F-1844-5D3B-FF9D-2E966D4BBDC5}"/>
              </a:ext>
            </a:extLst>
          </p:cNvPr>
          <p:cNvCxnSpPr>
            <a:cxnSpLocks/>
            <a:endCxn id="38" idx="1"/>
          </p:cNvCxnSpPr>
          <p:nvPr/>
        </p:nvCxnSpPr>
        <p:spPr>
          <a:xfrm rot="5400000" flipH="1" flipV="1">
            <a:off x="5028506" y="2062554"/>
            <a:ext cx="703900" cy="284372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33B082-50B8-0217-6800-3615F9657F03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3450996" y="2772928"/>
            <a:ext cx="4207" cy="4832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8A3AD0D-43E8-B47F-B716-70A9D8FA8781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781703" y="3362759"/>
            <a:ext cx="0" cy="2779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5EF3536-BDC4-9305-69E1-AB66653C6691}"/>
              </a:ext>
            </a:extLst>
          </p:cNvPr>
          <p:cNvGrpSpPr/>
          <p:nvPr/>
        </p:nvGrpSpPr>
        <p:grpSpPr>
          <a:xfrm>
            <a:off x="8144134" y="2512043"/>
            <a:ext cx="3530388" cy="2134481"/>
            <a:chOff x="7478410" y="2512043"/>
            <a:chExt cx="3530388" cy="2134481"/>
          </a:xfrm>
          <a:effectLst>
            <a:outerShdw blurRad="254000" sx="101000" sy="101000" algn="ctr" rotWithShape="0">
              <a:prstClr val="black">
                <a:alpha val="60000"/>
              </a:prstClr>
            </a:outerShd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C575E76-72ED-A912-A42A-D32CDE22B567}"/>
                </a:ext>
              </a:extLst>
            </p:cNvPr>
            <p:cNvSpPr/>
            <p:nvPr/>
          </p:nvSpPr>
          <p:spPr>
            <a:xfrm>
              <a:off x="7478410" y="2512043"/>
              <a:ext cx="3530388" cy="2134481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627A0F-FBA5-330F-298C-F36615B8EEE9}"/>
                </a:ext>
              </a:extLst>
            </p:cNvPr>
            <p:cNvSpPr txBox="1"/>
            <p:nvPr/>
          </p:nvSpPr>
          <p:spPr>
            <a:xfrm>
              <a:off x="7688762" y="2709755"/>
              <a:ext cx="314174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Dans une fenêtre de six semaines	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 tenu des conversations avec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30 % des 10 premiers NRF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détaillants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à propos de la même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solution exacte (et deux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autres détaillants de niveau 1)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81E917-94E4-D17D-7DF7-D2F1504F457F}"/>
              </a:ext>
            </a:extLst>
          </p:cNvPr>
          <p:cNvGrpSpPr/>
          <p:nvPr/>
        </p:nvGrpSpPr>
        <p:grpSpPr>
          <a:xfrm>
            <a:off x="457082" y="4251273"/>
            <a:ext cx="7521858" cy="1184452"/>
            <a:chOff x="457082" y="4251273"/>
            <a:chExt cx="7521858" cy="118445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1AA385-53DE-A8B6-87FC-21C453FAD286}"/>
                </a:ext>
              </a:extLst>
            </p:cNvPr>
            <p:cNvGrpSpPr/>
            <p:nvPr/>
          </p:nvGrpSpPr>
          <p:grpSpPr>
            <a:xfrm>
              <a:off x="457082" y="4295169"/>
              <a:ext cx="7521858" cy="1130358"/>
              <a:chOff x="457082" y="4295169"/>
              <a:chExt cx="7521858" cy="1130358"/>
            </a:xfrm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812A03-0AD9-2400-73AB-6B5E60C15AB6}"/>
                  </a:ext>
                </a:extLst>
              </p:cNvPr>
              <p:cNvSpPr/>
              <p:nvPr/>
            </p:nvSpPr>
            <p:spPr>
              <a:xfrm>
                <a:off x="457082" y="4295169"/>
                <a:ext cx="7521858" cy="1130358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918870F-7E59-FD39-E594-55A8695169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93" y="5128240"/>
                <a:ext cx="1396867" cy="21788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ctr" defTabSz="912813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4572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9144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3716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18288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j-ea"/>
                    <a:cs typeface="+mj-cs"/>
                  </a:rPr>
                  <a:t>Matériel Zebra</a:t>
                </a:r>
              </a:p>
            </p:txBody>
          </p:sp>
        </p:grpSp>
        <p:pic>
          <p:nvPicPr>
            <p:cNvPr id="12" name="Picture 11" descr="A close-up of a device&#10;&#10;Description automatically generated">
              <a:extLst>
                <a:ext uri="{FF2B5EF4-FFF2-40B4-BE49-F238E27FC236}">
                  <a16:creationId xmlns:a16="http://schemas.microsoft.com/office/drawing/2014/main" id="{E9DB88BA-6C72-B356-0F88-229500D9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7509" y="4432772"/>
              <a:ext cx="788321" cy="749150"/>
            </a:xfrm>
            <a:prstGeom prst="rect">
              <a:avLst/>
            </a:prstGeom>
          </p:spPr>
        </p:pic>
        <p:pic>
          <p:nvPicPr>
            <p:cNvPr id="14" name="Picture 13" descr="A black label printer with a screen&#10;&#10;Description automatically generated">
              <a:extLst>
                <a:ext uri="{FF2B5EF4-FFF2-40B4-BE49-F238E27FC236}">
                  <a16:creationId xmlns:a16="http://schemas.microsoft.com/office/drawing/2014/main" id="{3E7771CB-CA47-10BB-0D1F-597AB0873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1005" y="4285450"/>
              <a:ext cx="1397934" cy="11384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4A7ECB8-1B1C-8C47-C721-8ED605606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4646"/>
            <a:stretch/>
          </p:blipFill>
          <p:spPr>
            <a:xfrm>
              <a:off x="5924807" y="4320923"/>
              <a:ext cx="802168" cy="1114802"/>
            </a:xfrm>
            <a:prstGeom prst="rect">
              <a:avLst/>
            </a:prstGeom>
          </p:spPr>
        </p:pic>
        <p:pic>
          <p:nvPicPr>
            <p:cNvPr id="16" name="Picture 15" descr="A black electronic device with buttons&#10;&#10;Description automatically generated">
              <a:extLst>
                <a:ext uri="{FF2B5EF4-FFF2-40B4-BE49-F238E27FC236}">
                  <a16:creationId xmlns:a16="http://schemas.microsoft.com/office/drawing/2014/main" id="{7E86E415-D276-EA8B-E076-5947BCE6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4275" y="4496122"/>
              <a:ext cx="635885" cy="685800"/>
            </a:xfrm>
            <a:prstGeom prst="rect">
              <a:avLst/>
            </a:prstGeom>
          </p:spPr>
        </p:pic>
        <p:pic>
          <p:nvPicPr>
            <p:cNvPr id="18" name="Picture 17" descr="A black electronic device with many small holes&#10;&#10;Description automatically generated with medium confidence">
              <a:extLst>
                <a:ext uri="{FF2B5EF4-FFF2-40B4-BE49-F238E27FC236}">
                  <a16:creationId xmlns:a16="http://schemas.microsoft.com/office/drawing/2014/main" id="{A95C07F0-36EC-EF42-B676-EF17FD19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9842" y="4432772"/>
              <a:ext cx="918913" cy="762501"/>
            </a:xfrm>
            <a:prstGeom prst="rect">
              <a:avLst/>
            </a:prstGeom>
          </p:spPr>
        </p:pic>
        <p:pic>
          <p:nvPicPr>
            <p:cNvPr id="20" name="Picture 19" descr="A white circular object with a black background&#10;&#10;Description automatically generated">
              <a:extLst>
                <a:ext uri="{FF2B5EF4-FFF2-40B4-BE49-F238E27FC236}">
                  <a16:creationId xmlns:a16="http://schemas.microsoft.com/office/drawing/2014/main" id="{6437BB97-EC93-0E2F-2855-E79F791E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1763" y="4505189"/>
              <a:ext cx="853149" cy="604314"/>
            </a:xfrm>
            <a:prstGeom prst="rect">
              <a:avLst/>
            </a:prstGeom>
          </p:spPr>
        </p:pic>
        <p:pic>
          <p:nvPicPr>
            <p:cNvPr id="22" name="Picture 21" descr="A black and yellow sign&#10;&#10;Description automatically generated">
              <a:extLst>
                <a:ext uri="{FF2B5EF4-FFF2-40B4-BE49-F238E27FC236}">
                  <a16:creationId xmlns:a16="http://schemas.microsoft.com/office/drawing/2014/main" id="{85BD9427-1A39-015B-689E-82E8A9C3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4335" y="4391724"/>
              <a:ext cx="365916" cy="872862"/>
            </a:xfrm>
            <a:prstGeom prst="rect">
              <a:avLst/>
            </a:prstGeom>
          </p:spPr>
        </p:pic>
        <p:pic>
          <p:nvPicPr>
            <p:cNvPr id="24" name="Picture 23" descr="Several rolls of labels with bar code&#10;&#10;Description automatically generated">
              <a:extLst>
                <a:ext uri="{FF2B5EF4-FFF2-40B4-BE49-F238E27FC236}">
                  <a16:creationId xmlns:a16="http://schemas.microsoft.com/office/drawing/2014/main" id="{EE3877F5-1FAF-D8DD-3E1A-901554DAD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093" y="4251273"/>
              <a:ext cx="1327971" cy="995425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C73D21-DEB1-A406-EF6F-F4CF39032095}"/>
              </a:ext>
            </a:extLst>
          </p:cNvPr>
          <p:cNvGrpSpPr/>
          <p:nvPr/>
        </p:nvGrpSpPr>
        <p:grpSpPr>
          <a:xfrm>
            <a:off x="457081" y="3014081"/>
            <a:ext cx="7521858" cy="1130405"/>
            <a:chOff x="457081" y="3014081"/>
            <a:chExt cx="7521858" cy="113040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9EF0177-0B8F-74E7-D638-D95F4E394A22}"/>
                </a:ext>
              </a:extLst>
            </p:cNvPr>
            <p:cNvGrpSpPr/>
            <p:nvPr/>
          </p:nvGrpSpPr>
          <p:grpSpPr>
            <a:xfrm>
              <a:off x="457081" y="3014081"/>
              <a:ext cx="7521858" cy="1130405"/>
              <a:chOff x="457081" y="3014081"/>
              <a:chExt cx="7521858" cy="1130405"/>
            </a:xfrm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E3655F-9CF5-B706-06CD-E5100BD38B26}"/>
                  </a:ext>
                </a:extLst>
              </p:cNvPr>
              <p:cNvSpPr/>
              <p:nvPr/>
            </p:nvSpPr>
            <p:spPr>
              <a:xfrm>
                <a:off x="457081" y="3014081"/>
                <a:ext cx="7521858" cy="1130405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DB53180F-E0C7-2388-1D9E-3D5403D78D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93" y="3834891"/>
                <a:ext cx="2015483" cy="21788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ctr" defTabSz="912813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4572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9144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3716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18288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j-ea"/>
                    <a:cs typeface="+mj-cs"/>
                  </a:rPr>
                  <a:t>Logiciels et applications Zebra</a:t>
                </a:r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7A3081B-5E2F-DB90-8462-49A549E70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2410" y="3259702"/>
              <a:ext cx="788321" cy="47022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A818245-2AA8-9C0B-D576-1A00191D3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73882" y="3225884"/>
              <a:ext cx="606090" cy="62564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F68FDC-0DA8-A2C5-8E61-4153EE511DF8}"/>
                </a:ext>
              </a:extLst>
            </p:cNvPr>
            <p:cNvSpPr txBox="1"/>
            <p:nvPr/>
          </p:nvSpPr>
          <p:spPr>
            <a:xfrm>
              <a:off x="3412879" y="3156031"/>
              <a:ext cx="386709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Connecteur IoT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Motionworks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Entreprise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Suivi du mouvement des étiquettes à travers les zones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Sérialisation des articles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Logiciel d'analyse de configuration et de localisation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E76BC1-0ABE-9D46-C7A6-0D5DDBDC8E51}"/>
              </a:ext>
            </a:extLst>
          </p:cNvPr>
          <p:cNvGrpSpPr/>
          <p:nvPr/>
        </p:nvGrpSpPr>
        <p:grpSpPr>
          <a:xfrm>
            <a:off x="457081" y="1733039"/>
            <a:ext cx="7521858" cy="1130358"/>
            <a:chOff x="457081" y="1733039"/>
            <a:chExt cx="7521858" cy="113035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C403261-5724-1C00-7C09-9DB4D4F2447E}"/>
                </a:ext>
              </a:extLst>
            </p:cNvPr>
            <p:cNvGrpSpPr/>
            <p:nvPr/>
          </p:nvGrpSpPr>
          <p:grpSpPr>
            <a:xfrm>
              <a:off x="457081" y="1733039"/>
              <a:ext cx="7521858" cy="1130358"/>
              <a:chOff x="457081" y="1733039"/>
              <a:chExt cx="7521858" cy="113035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EBBEC27-2E5D-8BB9-1E03-698E2F780608}"/>
                  </a:ext>
                </a:extLst>
              </p:cNvPr>
              <p:cNvGrpSpPr/>
              <p:nvPr/>
            </p:nvGrpSpPr>
            <p:grpSpPr>
              <a:xfrm>
                <a:off x="457081" y="1733039"/>
                <a:ext cx="7521858" cy="1130358"/>
                <a:chOff x="457081" y="1733039"/>
                <a:chExt cx="7521858" cy="1130358"/>
              </a:xfrm>
              <a:effectLst>
                <a:outerShdw blurRad="254000" sx="101000" sy="101000" algn="ctr" rotWithShape="0">
                  <a:prstClr val="black">
                    <a:alpha val="60000"/>
                  </a:prstClr>
                </a:outerShdw>
              </a:effectLst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5505795-5274-EEF6-D7CA-99A3D9260543}"/>
                    </a:ext>
                  </a:extLst>
                </p:cNvPr>
                <p:cNvSpPr/>
                <p:nvPr/>
              </p:nvSpPr>
              <p:spPr>
                <a:xfrm>
                  <a:off x="457081" y="1733039"/>
                  <a:ext cx="7521858" cy="1130358"/>
                </a:xfrm>
                <a:prstGeom prst="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" name="Title 1">
                  <a:extLst>
                    <a:ext uri="{FF2B5EF4-FFF2-40B4-BE49-F238E27FC236}">
                      <a16:creationId xmlns:a16="http://schemas.microsoft.com/office/drawing/2014/main" id="{1AB898C7-7995-6B5E-FB0E-E3B7C8785B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410" y="2522476"/>
                  <a:ext cx="2290199" cy="217881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ctr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400" b="1" kern="12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  <a:lvl2pPr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457200"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914400"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1371600"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1828800"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281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+mj-ea"/>
                      <a:cs typeface="+mj-cs"/>
                    </a:rPr>
                    <a:t>Services de partenaires de solutions</a:t>
                  </a: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93485-39B9-4709-00B4-29CF776FEEE2}"/>
                  </a:ext>
                </a:extLst>
              </p:cNvPr>
              <p:cNvSpPr txBox="1"/>
              <p:nvPr/>
            </p:nvSpPr>
            <p:spPr>
              <a:xfrm>
                <a:off x="3412879" y="1780776"/>
                <a:ext cx="38670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Installation physique</a:t>
                </a:r>
              </a:p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Intégration avec l'inventaire du magasin</a:t>
                </a:r>
              </a:p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Étiquetage à la source par le fabricant</a:t>
                </a:r>
              </a:p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Rapprochement du journal des transactions</a:t>
                </a:r>
              </a:p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Correspondance vidéo avec événements de perte, reconnaissance faciale, etc.</a:t>
                </a:r>
              </a:p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Constituer un dossier pour les forces de l'ordre</a:t>
                </a:r>
              </a:p>
            </p:txBody>
          </p:sp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E2614AD-6429-879C-6CEA-B8504031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9393" y="1925227"/>
              <a:ext cx="456197" cy="46804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Espace de solution pour la détection des pertes</a:t>
            </a:r>
          </a:p>
        </p:txBody>
      </p:sp>
    </p:spTree>
    <p:extLst>
      <p:ext uri="{BB962C8B-B14F-4D97-AF65-F5344CB8AC3E}">
        <p14:creationId xmlns:p14="http://schemas.microsoft.com/office/powerpoint/2010/main" val="196625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heme/theme1.xml><?xml version="1.0" encoding="utf-8"?>
<a:theme xmlns:a="http://schemas.openxmlformats.org/drawingml/2006/main" name="Covers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3FF"/>
      </a:accent1>
      <a:accent2>
        <a:srgbClr val="78D64B"/>
      </a:accent2>
      <a:accent3>
        <a:srgbClr val="F6BE00"/>
      </a:accent3>
      <a:accent4>
        <a:srgbClr val="1E22A4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rs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7FF"/>
      </a:accent1>
      <a:accent2>
        <a:srgbClr val="78D64B"/>
      </a:accent2>
      <a:accent3>
        <a:srgbClr val="F6BE00"/>
      </a:accent3>
      <a:accent4>
        <a:srgbClr val="0073E6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3.xml><?xml version="1.0" encoding="utf-8"?>
<a:theme xmlns:a="http://schemas.openxmlformats.org/drawingml/2006/main" name="Content Basic 1 colum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3FF"/>
      </a:accent1>
      <a:accent2>
        <a:srgbClr val="78D64B"/>
      </a:accent2>
      <a:accent3>
        <a:srgbClr val="F6BE00"/>
      </a:accent3>
      <a:accent4>
        <a:srgbClr val="1E22A4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4.xml><?xml version="1.0" encoding="utf-8"?>
<a:theme xmlns:a="http://schemas.openxmlformats.org/drawingml/2006/main" name="Content Basic 2 colum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3FF"/>
      </a:accent1>
      <a:accent2>
        <a:srgbClr val="78D64B"/>
      </a:accent2>
      <a:accent3>
        <a:srgbClr val="F6BE00"/>
      </a:accent3>
      <a:accent4>
        <a:srgbClr val="1E22A4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5.xml><?xml version="1.0" encoding="utf-8"?>
<a:theme xmlns:a="http://schemas.openxmlformats.org/drawingml/2006/main" name="Content with Images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3FF"/>
      </a:accent1>
      <a:accent2>
        <a:srgbClr val="78D64B"/>
      </a:accent2>
      <a:accent3>
        <a:srgbClr val="F6BE00"/>
      </a:accent3>
      <a:accent4>
        <a:srgbClr val="1E22A4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6.xml><?xml version="1.0" encoding="utf-8"?>
<a:theme xmlns:a="http://schemas.openxmlformats.org/drawingml/2006/main" name="End Slides">
  <a:themeElements>
    <a:clrScheme name="Zebra Theme April 20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7FF"/>
      </a:accent1>
      <a:accent2>
        <a:srgbClr val="78D64B"/>
      </a:accent2>
      <a:accent3>
        <a:srgbClr val="F6BE00"/>
      </a:accent3>
      <a:accent4>
        <a:srgbClr val="1E22AA"/>
      </a:accent4>
      <a:accent5>
        <a:srgbClr val="999999"/>
      </a:accent5>
      <a:accent6>
        <a:srgbClr val="CCCCCC"/>
      </a:accent6>
      <a:hlink>
        <a:srgbClr val="00A7FF"/>
      </a:hlink>
      <a:folHlink>
        <a:srgbClr val="00A7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7.xml><?xml version="1.0" encoding="utf-8"?>
<a:theme xmlns:a="http://schemas.openxmlformats.org/drawingml/2006/main" name="FOR BRAND USE ONLY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3FF"/>
      </a:accent1>
      <a:accent2>
        <a:srgbClr val="78D64B"/>
      </a:accent2>
      <a:accent3>
        <a:srgbClr val="F6BE00"/>
      </a:accent3>
      <a:accent4>
        <a:srgbClr val="1E22A4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End Slides">
  <a:themeElements>
    <a:clrScheme name="Zebra Theme April 20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7FF"/>
      </a:accent1>
      <a:accent2>
        <a:srgbClr val="78D64B"/>
      </a:accent2>
      <a:accent3>
        <a:srgbClr val="F6BE00"/>
      </a:accent3>
      <a:accent4>
        <a:srgbClr val="1E22AA"/>
      </a:accent4>
      <a:accent5>
        <a:srgbClr val="999999"/>
      </a:accent5>
      <a:accent6>
        <a:srgbClr val="CCCCCC"/>
      </a:accent6>
      <a:hlink>
        <a:srgbClr val="00A7FF"/>
      </a:hlink>
      <a:folHlink>
        <a:srgbClr val="00A7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D5210489978B479674D3A12AE5BBC8" ma:contentTypeVersion="15" ma:contentTypeDescription="Create a new document." ma:contentTypeScope="" ma:versionID="fa98e4a7464dfe3148f23eda3bb273f3">
  <xsd:schema xmlns:xsd="http://www.w3.org/2001/XMLSchema" xmlns:xs="http://www.w3.org/2001/XMLSchema" xmlns:p="http://schemas.microsoft.com/office/2006/metadata/properties" xmlns:ns2="35ae5552-4139-4d81-8391-1ca48e5b65f2" xmlns:ns3="ed07a049-2679-4b6f-a1f9-ec1b713be48e" targetNamespace="http://schemas.microsoft.com/office/2006/metadata/properties" ma:root="true" ma:fieldsID="1961defd2abe42bb02f3a75ab53eb21f" ns2:_="" ns3:_="">
    <xsd:import namespace="35ae5552-4139-4d81-8391-1ca48e5b65f2"/>
    <xsd:import namespace="ed07a049-2679-4b6f-a1f9-ec1b713be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ae5552-4139-4d81-8391-1ca48e5b65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4d1b9f02-2e42-4fff-9a04-4fa9bed0f1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7a049-2679-4b6f-a1f9-ec1b713be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d5ce4851-1f9b-4161-babd-79bf09825039}" ma:internalName="TaxCatchAll" ma:showField="CatchAllData" ma:web="ed07a049-2679-4b6f-a1f9-ec1b713be4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d07a049-2679-4b6f-a1f9-ec1b713be48e">
      <UserInfo>
        <DisplayName>Ponce, Sandra</DisplayName>
        <AccountId>1285</AccountId>
        <AccountType/>
      </UserInfo>
      <UserInfo>
        <DisplayName>Pastor, Victor</DisplayName>
        <AccountId>4688</AccountId>
        <AccountType/>
      </UserInfo>
      <UserInfo>
        <DisplayName>Pithers, Claire</DisplayName>
        <AccountId>1456</AccountId>
        <AccountType/>
      </UserInfo>
      <UserInfo>
        <DisplayName>O'donnell, David</DisplayName>
        <AccountId>5475</AccountId>
        <AccountType/>
      </UserInfo>
      <UserInfo>
        <DisplayName>Hilliard, Amy</DisplayName>
        <AccountId>1871</AccountId>
        <AccountType/>
      </UserInfo>
      <UserInfo>
        <DisplayName>Dombach, Daniel</DisplayName>
        <AccountId>2993</AccountId>
        <AccountType/>
      </UserInfo>
      <UserInfo>
        <DisplayName>Joyce, Kelly</DisplayName>
        <AccountId>1922</AccountId>
        <AccountType/>
      </UserInfo>
      <UserInfo>
        <DisplayName>TIMMAN, MITCHEL</DisplayName>
        <AccountId>694</AccountId>
        <AccountType/>
      </UserInfo>
      <UserInfo>
        <DisplayName>Lagescarde, Frederique</DisplayName>
        <AccountId>4782</AccountId>
        <AccountType/>
      </UserInfo>
      <UserInfo>
        <DisplayName>Caballeros,Gina</DisplayName>
        <AccountId>102</AccountId>
        <AccountType/>
      </UserInfo>
      <UserInfo>
        <DisplayName>Parmegiani, Cristina</DisplayName>
        <AccountId>840</AccountId>
        <AccountType/>
      </UserInfo>
    </SharedWithUsers>
    <lcf76f155ced4ddcb4097134ff3c332f xmlns="35ae5552-4139-4d81-8391-1ca48e5b65f2">
      <Terms xmlns="http://schemas.microsoft.com/office/infopath/2007/PartnerControls"/>
    </lcf76f155ced4ddcb4097134ff3c332f>
    <TaxCatchAll xmlns="ed07a049-2679-4b6f-a1f9-ec1b713be48e" xsi:nil="true"/>
  </documentManagement>
</p:properties>
</file>

<file path=customXml/itemProps1.xml><?xml version="1.0" encoding="utf-8"?>
<ds:datastoreItem xmlns:ds="http://schemas.openxmlformats.org/officeDocument/2006/customXml" ds:itemID="{3218C2BC-F15A-4D53-BC2B-1CD2EC8A8DDD}"/>
</file>

<file path=customXml/itemProps2.xml><?xml version="1.0" encoding="utf-8"?>
<ds:datastoreItem xmlns:ds="http://schemas.openxmlformats.org/officeDocument/2006/customXml" ds:itemID="{EB844C28-E65C-427C-A6DE-A988920E84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A789AF-1536-4A3C-859D-EA9D4247A76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f2804646-0c42-48e6-b1fb-62ad9faf6b9b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ff14a81-7b1c-40f9-a77b-de1837a8e9c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51589</TotalTime>
  <Words>796</Words>
  <Application>Microsoft Macintosh PowerPoint</Application>
  <PresentationFormat>Custom</PresentationFormat>
  <Paragraphs>183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MS PGothic</vt:lpstr>
      <vt:lpstr>MS PGothic</vt:lpstr>
      <vt:lpstr>Arial</vt:lpstr>
      <vt:lpstr>Arial Black</vt:lpstr>
      <vt:lpstr>Calibri</vt:lpstr>
      <vt:lpstr>Segoe UI</vt:lpstr>
      <vt:lpstr>Wingdings</vt:lpstr>
      <vt:lpstr>Covers</vt:lpstr>
      <vt:lpstr>Dividers</vt:lpstr>
      <vt:lpstr>Content Basic 1 column</vt:lpstr>
      <vt:lpstr>Content Basic 2 column</vt:lpstr>
      <vt:lpstr>Content with Images</vt:lpstr>
      <vt:lpstr>End Slides</vt:lpstr>
      <vt:lpstr>FOR BRAND USE ONLY</vt:lpstr>
      <vt:lpstr>1_End Slides</vt:lpstr>
      <vt:lpstr>Mike Millman IMPACT EMEA CPS</vt:lpstr>
      <vt:lpstr>PowerPoint Presentation</vt:lpstr>
      <vt:lpstr>Asset Visibility</vt:lpstr>
      <vt:lpstr>Simplified Ecosystem</vt:lpstr>
      <vt:lpstr>Many Use Cases Are Showing Up In All Key Verticals</vt:lpstr>
      <vt:lpstr>How Do We Address This Opportunity?</vt:lpstr>
      <vt:lpstr>PowerPoint Presentation</vt:lpstr>
      <vt:lpstr>Visibility for a Mass Merchant</vt:lpstr>
      <vt:lpstr>Loss Detection Solution Space</vt:lpstr>
      <vt:lpstr>Visibility for a Mass Merchant</vt:lpstr>
      <vt:lpstr>Visibility for a Parcel Depot</vt:lpstr>
      <vt:lpstr>Control Points for a Manufacturing Plant</vt:lpstr>
      <vt:lpstr>Different Verticals…Similar Story/ offers</vt:lpstr>
      <vt:lpstr>Hero Products to Feature in Asset Visibility Offers</vt:lpstr>
      <vt:lpstr>We’re seeing deployments in many use cases/ verticals… The three we discussed are just higher adoption</vt:lpstr>
      <vt:lpstr>Key Takeaways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Zebra Technologies</dc:creator>
  <cp:keywords>Zebra</cp:keywords>
  <dc:description/>
  <cp:lastModifiedBy>Studio Two</cp:lastModifiedBy>
  <cp:revision>2073</cp:revision>
  <cp:lastPrinted>2017-02-06T15:53:43Z</cp:lastPrinted>
  <dcterms:created xsi:type="dcterms:W3CDTF">2015-05-18T18:27:32Z</dcterms:created>
  <dcterms:modified xsi:type="dcterms:W3CDTF">2024-01-24T14:21:50Z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MJKR87</vt:lpwstr>
  </property>
  <property fmtid="{D5CDD505-2E9C-101B-9397-08002B2CF9AE}" pid="3" name="Jive_VersionGuid">
    <vt:lpwstr>a759ce4afa7b412b8f56064706434417</vt:lpwstr>
  </property>
  <property fmtid="{D5CDD505-2E9C-101B-9397-08002B2CF9AE}" pid="4" name="Offisync_ProviderInitializationData">
    <vt:lpwstr>https://converge.motorolasolutions.com/</vt:lpwstr>
  </property>
  <property fmtid="{D5CDD505-2E9C-101B-9397-08002B2CF9AE}" pid="5" name="Offisync_UpdateToken">
    <vt:lpwstr>19</vt:lpwstr>
  </property>
  <property fmtid="{D5CDD505-2E9C-101B-9397-08002B2CF9AE}" pid="6" name="Offisync_UniqueId">
    <vt:lpwstr>11173</vt:lpwstr>
  </property>
  <property fmtid="{D5CDD505-2E9C-101B-9397-08002B2CF9AE}" pid="7" name="Offisync_ServerID">
    <vt:lpwstr>39a82eb6-1e4f-428c-8f1d-2c845380d46e</vt:lpwstr>
  </property>
  <property fmtid="{D5CDD505-2E9C-101B-9397-08002B2CF9AE}" pid="8" name="Jive_ModifiedButNotPublished">
    <vt:lpwstr>True</vt:lpwstr>
  </property>
  <property fmtid="{D5CDD505-2E9C-101B-9397-08002B2CF9AE}" pid="9" name="Jive_PrevVersionNumber">
    <vt:lpwstr>18</vt:lpwstr>
  </property>
  <property fmtid="{D5CDD505-2E9C-101B-9397-08002B2CF9AE}" pid="10" name="Jive_VersionGuid_v2.5">
    <vt:lpwstr>b9e2730569124030957a3451e80ce56d</vt:lpwstr>
  </property>
  <property fmtid="{D5CDD505-2E9C-101B-9397-08002B2CF9AE}" pid="11" name="Jive_LatestFileFullName">
    <vt:lpwstr>a8a41b6573493e2f413a80f93a1cdfc8</vt:lpwstr>
  </property>
  <property fmtid="{D5CDD505-2E9C-101B-9397-08002B2CF9AE}" pid="12" name="ContentTypeId">
    <vt:lpwstr>0x01010053D5210489978B479674D3A12AE5BBC8</vt:lpwstr>
  </property>
  <property fmtid="{D5CDD505-2E9C-101B-9397-08002B2CF9AE}" pid="13" name="MediaServiceImageTags">
    <vt:lpwstr/>
  </property>
</Properties>
</file>